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37"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48"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51758" autoAdjust="0"/>
  </p:normalViewPr>
  <p:slideViewPr>
    <p:cSldViewPr snapToGrid="0">
      <p:cViewPr varScale="1">
        <p:scale>
          <a:sx n="127" d="100"/>
          <a:sy n="127" d="100"/>
        </p:scale>
        <p:origin x="1866" y="126"/>
      </p:cViewPr>
      <p:guideLst>
        <p:guide pos="144"/>
        <p:guide orient="horz" pos="1296"/>
        <p:guide pos="2880"/>
        <p:guide orient="horz" pos="1848"/>
        <p:guide pos="446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4417A968-0B89-49F2-9399-740B4A286D8F}"/>
    <pc:docChg chg="modSld">
      <pc:chgData name="Tracy Kennedy" userId="26984670-5916-458f-acdf-aab0419b36fb" providerId="ADAL" clId="{4417A968-0B89-49F2-9399-740B4A286D8F}" dt="2017-10-16T23:36:09.372" v="18" actId="20577"/>
      <pc:docMkLst>
        <pc:docMk/>
      </pc:docMkLst>
      <pc:sldChg chg="modNotesTx">
        <pc:chgData name="Tracy Kennedy" userId="26984670-5916-458f-acdf-aab0419b36fb" providerId="ADAL" clId="{4417A968-0B89-49F2-9399-740B4A286D8F}" dt="2017-10-16T23:36:09.372" v="18" actId="20577"/>
        <pc:sldMkLst>
          <pc:docMk/>
          <pc:sldMk cId="652864659"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da-DK"/>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da-DK"/>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b="0" u="none" dirty="0"/>
              <a:t>Følgende præsentation er beregnet til unge i alderen 11 år og opefter. Vi anbefaler 90 minutter til præsentationen, diskussion, videoer og elevernes kodningsaktivitet. </a:t>
            </a:r>
            <a:endParaRPr lang="da-DK" b="1" u="sng" dirty="0"/>
          </a:p>
          <a:p>
            <a:endParaRPr lang="da-DK" b="1" u="sng" dirty="0"/>
          </a:p>
          <a:p>
            <a:r>
              <a:rPr lang="da-DK" b="1" u="sng" dirty="0"/>
              <a:t>EKSEMPEL-SCRIPT: </a:t>
            </a:r>
          </a:p>
          <a:p>
            <a:endParaRPr lang="da-DK" b="1" u="sng" dirty="0"/>
          </a:p>
          <a:p>
            <a:pPr>
              <a:defRPr/>
            </a:pPr>
            <a:r>
              <a:rPr lang="da-DK" dirty="0"/>
              <a:t>"</a:t>
            </a:r>
            <a:r>
              <a:rPr lang="da-DK" kern="1200" dirty="0">
                <a:effectLst/>
                <a:latin typeface="+mn-lt"/>
              </a:rPr>
              <a:t>Hej! Jeg er &lt;navn&gt; fra &lt;organisation&gt;. Velkommen til dette års Hour of Code™! Hour of Code™ er</a:t>
            </a:r>
            <a:r>
              <a:rPr lang="da-DK" dirty="0"/>
              <a:t> en</a:t>
            </a:r>
            <a:r>
              <a:rPr lang="da-DK" kern="1200" dirty="0">
                <a:effectLst/>
                <a:latin typeface="+mn-lt"/>
              </a:rPr>
              <a:t> global kampagne organiseret af Code.org for at afmystificere kode og vise, at alle kan lære det grundlæggende. I dag vil du være en del af den proces</a:t>
            </a:r>
            <a:r>
              <a:rPr lang="da-DK" dirty="0"/>
              <a:t> </a:t>
            </a:r>
            <a:r>
              <a:rPr lang="da-DK" b="0" u="none" baseline="0" dirty="0"/>
              <a:t>– ved at prøve det nye Minecraft Hour of Code™-læreprogram fra Microsoft. Men før det skal vi tale lidt om, hvad kodning </a:t>
            </a:r>
            <a:r>
              <a:rPr lang="da-DK" b="0" i="1" u="none" baseline="0" dirty="0"/>
              <a:t>faktisk </a:t>
            </a:r>
            <a:r>
              <a:rPr lang="da-DK" b="0" u="none" baseline="0" dirty="0"/>
              <a:t>er, hvorfor det er vigtigt, og hvordan det kan have en positiv indflydelse på dit liv!"</a:t>
            </a:r>
            <a:endParaRPr lang="da-DK" b="1" u="sng" dirty="0"/>
          </a:p>
          <a:p>
            <a:endParaRPr lang="da-DK" b="1" u="sng" dirty="0"/>
          </a:p>
          <a:p>
            <a:r>
              <a:rPr lang="da-DK" b="1" u="sng" dirty="0"/>
              <a:t>SLIDE OM MÅL:</a:t>
            </a:r>
            <a:r>
              <a:rPr lang="da-DK" dirty="0"/>
              <a:t> </a:t>
            </a:r>
          </a:p>
          <a:p>
            <a:endParaRPr lang="da-DK" b="0" u="none" baseline="0" dirty="0"/>
          </a:p>
          <a:p>
            <a:r>
              <a:rPr lang="da-DK" b="0" u="none" baseline="0" dirty="0"/>
              <a:t>At gøre deltagerne interesserede i Hour of Code</a:t>
            </a:r>
            <a:r>
              <a:rPr lang="da-DK" kern="1200" dirty="0">
                <a:effectLst/>
                <a:latin typeface="+mn-lt"/>
              </a:rPr>
              <a:t>™</a:t>
            </a:r>
            <a:r>
              <a:rPr lang="da-DK" b="0" u="none" baseline="0" dirty="0"/>
              <a:t>!</a:t>
            </a:r>
          </a:p>
          <a:p>
            <a:endParaRPr lang="da-DK" b="0" u="none" baseline="0" dirty="0"/>
          </a:p>
          <a:p>
            <a:r>
              <a:rPr lang="da-DK" sz="1200" b="1" u="sng" kern="1200" dirty="0">
                <a:solidFill>
                  <a:schemeClr val="tx1"/>
                </a:solidFill>
                <a:effectLst/>
                <a:latin typeface="+mn-lt"/>
              </a:rPr>
              <a:t>NOTE TIL ARRANGØR:</a:t>
            </a:r>
          </a:p>
          <a:p>
            <a:r>
              <a:rPr lang="da-DK" sz="1200" kern="1200" dirty="0">
                <a:solidFill>
                  <a:schemeClr val="tx1"/>
                </a:solidFill>
                <a:effectLst/>
                <a:latin typeface="+mn-lt"/>
              </a:rPr>
              <a:t>De fleste af slidesene i eventpræsentationen er designet til at blive vist i kort tid, kun et par sekunder i de fleste tilfælde, for at tilføre stærk visuel støtte til en hurtig og diskussionsskabende præsentation, som du viser publikum.</a:t>
            </a:r>
            <a:endParaRPr lang="da-DK" b="1" u="sng" dirty="0"/>
          </a:p>
          <a:p>
            <a:endParaRPr lang="da-DK" b="1" dirty="0"/>
          </a:p>
          <a:p>
            <a:r>
              <a:rPr lang="da-DK" b="1" u="sng" dirty="0"/>
              <a:t>BILLEDINSTRUKTIONER TIL DETTE SLIDE:</a:t>
            </a:r>
          </a:p>
          <a:p>
            <a:r>
              <a:rPr lang="da-DK" sz="1200" b="0" u="none" kern="1200" baseline="0" dirty="0">
                <a:solidFill>
                  <a:schemeClr val="tx1"/>
                </a:solidFill>
                <a:effectLst/>
                <a:latin typeface="+mn-lt"/>
              </a:rPr>
              <a:t>Dette billede repræsenterer den globale deltagelse i Hour of Code</a:t>
            </a:r>
            <a:r>
              <a:rPr lang="da-DK" kern="1200" dirty="0">
                <a:effectLst/>
                <a:latin typeface="+mn-lt"/>
              </a:rPr>
              <a:t>™</a:t>
            </a:r>
            <a:r>
              <a:rPr lang="da-DK" sz="1200" b="0" u="none" kern="1200" baseline="0" dirty="0">
                <a:solidFill>
                  <a:schemeClr val="tx1"/>
                </a:solidFill>
                <a:effectLst/>
                <a:latin typeface="+mn-lt"/>
              </a:rPr>
              <a:t>-events.</a:t>
            </a:r>
            <a:endParaRPr lang="da-DK"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da-DK"/>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"Det er også noget, der kan hjælpe dig med at nå mange mål, som at oprette en blog, websted eller en app med dine venner."</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r>
              <a:rPr lang="da-DK" b="1" u="sng" dirty="0"/>
              <a:t>SLIDE OM MÅL:</a:t>
            </a:r>
          </a:p>
          <a:p>
            <a:endParaRPr lang="da-DK" b="1" u="sng" dirty="0"/>
          </a:p>
          <a:p>
            <a:r>
              <a:rPr lang="da-DK" sz="1200" kern="1200" dirty="0">
                <a:solidFill>
                  <a:schemeClr val="tx1"/>
                </a:solidFill>
                <a:effectLst/>
                <a:latin typeface="+mn-lt"/>
              </a:rPr>
              <a:t>I slide 9-12 viser vi</a:t>
            </a:r>
            <a:r>
              <a:rPr lang="da-DK" dirty="0"/>
              <a:t> </a:t>
            </a:r>
            <a:r>
              <a:rPr lang="da-DK" sz="1200" kern="1200" dirty="0">
                <a:solidFill>
                  <a:schemeClr val="tx1"/>
                </a:solidFill>
                <a:effectLst/>
                <a:latin typeface="+mn-lt"/>
              </a:rPr>
              <a:t>visuelt unge mennesker, hvor sjovt kodning kan være. Vi vil meget gerne fremhæve, at kodning</a:t>
            </a:r>
            <a:r>
              <a:rPr lang="da-DK" sz="1200" b="1" kern="1200" dirty="0">
                <a:solidFill>
                  <a:schemeClr val="tx1"/>
                </a:solidFill>
                <a:effectLst/>
                <a:latin typeface="+mn-lt"/>
              </a:rPr>
              <a:t> er</a:t>
            </a:r>
            <a:r>
              <a:rPr lang="da-DK" sz="1200" kern="1200" dirty="0">
                <a:solidFill>
                  <a:schemeClr val="tx1"/>
                </a:solidFill>
                <a:effectLst/>
                <a:latin typeface="+mn-lt"/>
              </a:rPr>
              <a:t>: </a:t>
            </a:r>
            <a:endParaRPr lang="da-DK" dirty="0">
              <a:effectLst/>
            </a:endParaRPr>
          </a:p>
          <a:p>
            <a:pPr marL="628650" lvl="1" indent="-171450">
              <a:buFont typeface="Arial"/>
              <a:buChar char="•"/>
            </a:pPr>
            <a:r>
              <a:rPr lang="da-DK" sz="1200" kern="1200" dirty="0">
                <a:solidFill>
                  <a:schemeClr val="tx1"/>
                </a:solidFill>
                <a:effectLst/>
                <a:latin typeface="+mn-lt"/>
              </a:rPr>
              <a:t>Samarbejde </a:t>
            </a:r>
            <a:endParaRPr lang="da-DK" dirty="0">
              <a:effectLst/>
            </a:endParaRPr>
          </a:p>
          <a:p>
            <a:pPr marL="628650" lvl="1" indent="-171450">
              <a:buFont typeface="Arial"/>
              <a:buChar char="•"/>
            </a:pPr>
            <a:r>
              <a:rPr lang="da-DK" sz="1200" kern="1200" dirty="0">
                <a:solidFill>
                  <a:schemeClr val="tx1"/>
                </a:solidFill>
                <a:effectLst/>
                <a:latin typeface="+mn-lt"/>
              </a:rPr>
              <a:t>For begge køn</a:t>
            </a:r>
            <a:endParaRPr lang="da-DK" dirty="0">
              <a:effectLst/>
            </a:endParaRPr>
          </a:p>
          <a:p>
            <a:pPr marL="628650" lvl="1" indent="-171450">
              <a:buFont typeface="Arial"/>
              <a:buChar char="•"/>
            </a:pPr>
            <a:r>
              <a:rPr lang="da-DK" sz="1200" kern="1200" dirty="0">
                <a:solidFill>
                  <a:schemeClr val="tx1"/>
                </a:solidFill>
                <a:effectLst/>
                <a:latin typeface="+mn-lt"/>
              </a:rPr>
              <a:t>For introverte og ekstroverte </a:t>
            </a:r>
            <a:endParaRPr lang="da-DK" dirty="0">
              <a:effectLst/>
            </a:endParaRPr>
          </a:p>
          <a:p>
            <a:pPr marL="628650" lvl="1" indent="-171450">
              <a:buFont typeface="Arial"/>
              <a:buChar char="•"/>
            </a:pPr>
            <a:r>
              <a:rPr lang="da-DK" sz="1200" kern="1200" dirty="0">
                <a:solidFill>
                  <a:schemeClr val="tx1"/>
                </a:solidFill>
                <a:effectLst/>
                <a:latin typeface="+mn-lt"/>
              </a:rPr>
              <a:t>Om problemløsning. Kodning har faktisk meget lidt matematik. </a:t>
            </a:r>
            <a:endParaRPr lang="da-DK" dirty="0">
              <a:effectLst/>
            </a:endParaRPr>
          </a:p>
          <a:p>
            <a:pPr marL="628650" lvl="1" indent="-171450">
              <a:buFont typeface="Arial"/>
              <a:buChar char="•"/>
            </a:pPr>
            <a:r>
              <a:rPr lang="da-DK" sz="1200" kern="1200" dirty="0">
                <a:solidFill>
                  <a:schemeClr val="tx1"/>
                </a:solidFill>
                <a:effectLst/>
                <a:latin typeface="+mn-lt"/>
              </a:rPr>
              <a:t>For dem, der vil bruge computere til at forstærke deres interesser </a:t>
            </a:r>
            <a:endParaRPr lang="da-DK" dirty="0">
              <a:effectLst/>
            </a:endParaRPr>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Hvis dette billede skal udskiftes, skal du sikre dig, at det overholder følgende kriterier: </a:t>
            </a:r>
            <a:endParaRPr lang="da-DK" dirty="0"/>
          </a:p>
          <a:p>
            <a:pPr marL="628650" lvl="1" indent="-171450">
              <a:buFont typeface="Arial"/>
              <a:buChar char="•"/>
            </a:pPr>
            <a:r>
              <a:rPr lang="da-DK" sz="1200" kern="1200" dirty="0">
                <a:solidFill>
                  <a:schemeClr val="tx1"/>
                </a:solidFill>
                <a:effectLst/>
                <a:latin typeface="+mn-lt"/>
              </a:rPr>
              <a:t>Indeholder drenge og piger i alderen 11-14 </a:t>
            </a:r>
            <a:endParaRPr lang="da-DK" dirty="0">
              <a:effectLst/>
            </a:endParaRPr>
          </a:p>
          <a:p>
            <a:pPr marL="628650" lvl="1" indent="-171450">
              <a:buFont typeface="Arial"/>
              <a:buChar char="•"/>
            </a:pPr>
            <a:r>
              <a:rPr lang="da-DK" sz="1200" kern="1200" dirty="0">
                <a:solidFill>
                  <a:schemeClr val="tx1"/>
                </a:solidFill>
                <a:effectLst/>
                <a:latin typeface="+mn-lt"/>
              </a:rPr>
              <a:t>Viser, at deltagerne har det sjovt med teknologi</a:t>
            </a:r>
            <a:endParaRPr lang="da-DK" dirty="0">
              <a:effectLst/>
            </a:endParaRPr>
          </a:p>
          <a:p>
            <a:pPr marL="628650" lvl="1" indent="-171450">
              <a:buFont typeface="Arial"/>
              <a:buChar char="•"/>
            </a:pPr>
            <a:r>
              <a:rPr lang="da-DK" sz="1200" kern="1200" dirty="0">
                <a:solidFill>
                  <a:schemeClr val="tx1"/>
                </a:solidFill>
                <a:effectLst/>
                <a:latin typeface="+mn-lt"/>
              </a:rPr>
              <a:t>Indeholder en gruppe mennesker, ikke kun enkeltpersoner </a:t>
            </a:r>
            <a:endParaRPr lang="da-DK" dirty="0">
              <a:effectLst/>
            </a:endParaRPr>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da-DK"/>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"Lad os nu dykke ned i, hvad kodning virkelig handler om."</a:t>
            </a:r>
          </a:p>
          <a:p>
            <a:endParaRPr lang="da-DK" b="1" u="sng" dirty="0"/>
          </a:p>
          <a:p>
            <a:r>
              <a:rPr lang="da-DK" b="1" u="sng" dirty="0"/>
              <a:t>SLIDE OM MÅL:</a:t>
            </a:r>
          </a:p>
          <a:p>
            <a:endParaRPr lang="da-DK" b="1" u="sng" dirty="0"/>
          </a:p>
          <a:p>
            <a:r>
              <a:rPr lang="da-DK" b="0" u="none" dirty="0"/>
              <a:t>At klargøre næste sektion og få unge interesserede i, hvad kodning faktisk er.</a:t>
            </a:r>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N/A</a:t>
            </a:r>
          </a:p>
          <a:p>
            <a:endParaRPr lang="da-DK" sz="1200"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da-DK"/>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sz="1200" kern="1200" dirty="0">
                <a:solidFill>
                  <a:schemeClr val="tx1"/>
                </a:solidFill>
                <a:effectLst/>
                <a:latin typeface="+mn-lt"/>
              </a:rPr>
              <a:t>"Kodning handler ikke bare om at skrive et program eller give en computer instruktioner. Det handler om at arbejde med venner om at løse et problem på en ny måde."</a:t>
            </a:r>
          </a:p>
          <a:p>
            <a:endParaRPr lang="da-DK"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p>
          <a:p>
            <a:endParaRPr lang="da-DK" b="1" u="sng" dirty="0"/>
          </a:p>
          <a:p>
            <a:r>
              <a:rPr lang="da-DK" b="0" dirty="0"/>
              <a:t>At vise unge mennesker, at kodning kræver et aktivt sind, der godt kan lide opgaver, at fikse ting og finde løsninger.</a:t>
            </a:r>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dirty="0"/>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dette billede skal udskiftes, skal du sikre dig, at det overholder følgende kriterier: </a:t>
            </a:r>
          </a:p>
          <a:p>
            <a:pPr marL="628650" lvl="1" indent="-171450">
              <a:buFont typeface="Arial"/>
              <a:buChar char="•"/>
            </a:pPr>
            <a:r>
              <a:rPr lang="da-DK" dirty="0"/>
              <a:t>En gruppe unge mennesker, der arbejder sammen, mens de kigger på en computer eller tablet.</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da-DK"/>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"Det handler om at kombinere din kreativitet med computerens muligheder for at skabe noget, der interesserer dig."</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endParaRPr lang="da-DK"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da-DK"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At fortsætte med at udvide unge menneskers tanker om, hvad kodning kan associeres med. </a:t>
            </a:r>
            <a:endParaRPr lang="da-DK" b="1" u="sng" dirty="0"/>
          </a:p>
          <a:p>
            <a:endParaRPr lang="da-DK" b="1" dirty="0"/>
          </a:p>
          <a:p>
            <a:r>
              <a:rPr lang="da-DK" b="1" u="sng" dirty="0"/>
              <a:t>BILLEDINSTRUKTIONER TIL DETTE SLIDE:</a:t>
            </a:r>
          </a:p>
          <a:p>
            <a:endParaRPr lang="da-D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dette billede skal udskiftes, skal du sikre dig, at det overholder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a-DK" sz="1200" kern="1200" dirty="0">
                <a:solidFill>
                  <a:schemeClr val="tx1"/>
                </a:solidFill>
                <a:effectLst/>
                <a:latin typeface="+mn-lt"/>
              </a:rPr>
              <a:t>En kunstform, der ikke normalt forbindes med kodning, som f.eks. musik eller billedkunst.</a:t>
            </a:r>
            <a:endParaRPr lang="da-DK" sz="1200" kern="1200" dirty="0">
              <a:solidFill>
                <a:schemeClr val="tx1"/>
              </a:solidFill>
              <a:effectLst/>
              <a:latin typeface="+mn-lt"/>
              <a:ea typeface="+mn-ea"/>
              <a:cs typeface="+mn-cs"/>
            </a:endParaRPr>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da-DK"/>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u="none" dirty="0"/>
              <a:t>"Det handler også om at arbejde sammen om at skabe noget nyt!"</a:t>
            </a:r>
          </a:p>
          <a:p>
            <a:endParaRPr lang="da-DK"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p>
          <a:p>
            <a:pPr marL="0" marR="0" indent="0" algn="l" defTabSz="914400" rtl="0" eaLnBrk="1" fontAlgn="auto" latinLnBrk="0" hangingPunct="1">
              <a:lnSpc>
                <a:spcPct val="100000"/>
              </a:lnSpc>
              <a:spcBef>
                <a:spcPts val="0"/>
              </a:spcBef>
              <a:spcAft>
                <a:spcPts val="0"/>
              </a:spcAft>
              <a:buClrTx/>
              <a:buSzTx/>
              <a:buFontTx/>
              <a:buNone/>
              <a:tabLst/>
              <a:defRPr/>
            </a:pPr>
            <a:endParaRPr lang="da-DK"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At rette fejlopfattelsen om, at kodning typisk er noget, man laver helt alene.</a:t>
            </a:r>
            <a:r>
              <a:rPr lang="da-DK"/>
              <a:t> Alle kan kode, det er tilgængeligt og sjovt. </a:t>
            </a:r>
            <a:endParaRPr lang="da-DK" b="0" u="none" dirty="0"/>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dette billede skal udskiftes, skal du sikre dig, at det overholder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a-DK" sz="1200" kern="1200" dirty="0">
                <a:solidFill>
                  <a:schemeClr val="tx1"/>
                </a:solidFill>
                <a:effectLst/>
                <a:latin typeface="+mn-lt"/>
              </a:rPr>
              <a:t>En gruppe unge mennesker, der har det sjovt sammen.</a:t>
            </a:r>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da-DK"/>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sz="1200" kern="1200" dirty="0">
                <a:solidFill>
                  <a:schemeClr val="tx1"/>
                </a:solidFill>
                <a:effectLst/>
                <a:latin typeface="+mn-lt"/>
              </a:rPr>
              <a:t>"Hvad kan du godt lide at lave med dine venner?</a:t>
            </a:r>
            <a:r>
              <a:rPr lang="da-DK"/>
              <a:t> </a:t>
            </a:r>
            <a:r>
              <a:rPr lang="da-DK" sz="1200" kern="1200" dirty="0">
                <a:solidFill>
                  <a:schemeClr val="tx1"/>
                </a:solidFill>
                <a:effectLst/>
                <a:latin typeface="+mn-lt"/>
              </a:rPr>
              <a:t>Det kan være alt lige fra frivilligt arbejde, sport, mode, videospil."</a:t>
            </a:r>
            <a:endParaRPr lang="da-DK" b="1" u="sng" dirty="0"/>
          </a:p>
          <a:p>
            <a:endParaRPr lang="da-DK" b="1" u="sng" dirty="0"/>
          </a:p>
          <a:p>
            <a:r>
              <a:rPr lang="da-DK" b="1" u="sng" dirty="0"/>
              <a:t>SLIDE OM MÅL:</a:t>
            </a:r>
          </a:p>
          <a:p>
            <a:endParaRPr lang="da-DK" b="1" u="sng" dirty="0"/>
          </a:p>
          <a:p>
            <a:r>
              <a:rPr lang="da-DK" sz="1200" kern="1200" dirty="0">
                <a:solidFill>
                  <a:schemeClr val="tx1"/>
                </a:solidFill>
                <a:effectLst/>
                <a:latin typeface="+mn-lt"/>
              </a:rPr>
              <a:t>At positionere kodning som en social aktivitet, hvilket har større chancer for at få unge mennesker interesseret.</a:t>
            </a:r>
            <a:endParaRPr lang="da-DK" b="1" u="sng" dirty="0"/>
          </a:p>
          <a:p>
            <a:endParaRPr lang="da-D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da-DK"/>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u="none" dirty="0"/>
              <a:t>"Kodning kan faktisk være relevant for alle de ting, du godt kan lide at lave!"</a:t>
            </a:r>
          </a:p>
          <a:p>
            <a:endParaRPr lang="da-DK" b="0" u="none" baseline="0" dirty="0"/>
          </a:p>
          <a:p>
            <a:r>
              <a:rPr lang="da-DK" b="0" u="none" baseline="0" dirty="0"/>
              <a:t>*NÆVNEVÆRDIGE EKSEMPLER</a:t>
            </a:r>
          </a:p>
          <a:p>
            <a:pPr marL="628650" lvl="1" indent="-171450">
              <a:buFont typeface="Arial"/>
              <a:buChar char="•"/>
            </a:pPr>
            <a:r>
              <a:rPr lang="da-DK" sz="1200" kern="1200" dirty="0">
                <a:solidFill>
                  <a:schemeClr val="tx1"/>
                </a:solidFill>
                <a:effectLst/>
                <a:latin typeface="+mn-lt"/>
              </a:rPr>
              <a:t>Hvis man er glad for </a:t>
            </a:r>
            <a:r>
              <a:rPr lang="da-DK" sz="1200" b="1" kern="1200" dirty="0">
                <a:solidFill>
                  <a:schemeClr val="tx1"/>
                </a:solidFill>
                <a:effectLst/>
                <a:latin typeface="+mn-lt"/>
              </a:rPr>
              <a:t>videospil</a:t>
            </a:r>
            <a:r>
              <a:rPr lang="da-DK" sz="1200" kern="1200" dirty="0">
                <a:solidFill>
                  <a:schemeClr val="tx1"/>
                </a:solidFill>
                <a:effectLst/>
                <a:latin typeface="+mn-lt"/>
              </a:rPr>
              <a:t>, kan man bruge kodning til at lave sit eget.</a:t>
            </a:r>
            <a:endParaRPr lang="da-DK" dirty="0">
              <a:effectLst/>
            </a:endParaRPr>
          </a:p>
          <a:p>
            <a:pPr marL="628650" lvl="1" indent="-171450">
              <a:buFont typeface="Arial"/>
              <a:buChar char="•"/>
            </a:pPr>
            <a:r>
              <a:rPr lang="da-DK" sz="1200" kern="1200" dirty="0">
                <a:solidFill>
                  <a:schemeClr val="tx1"/>
                </a:solidFill>
                <a:effectLst/>
                <a:latin typeface="+mn-lt"/>
              </a:rPr>
              <a:t>Folk, der er interesseret i </a:t>
            </a:r>
            <a:r>
              <a:rPr lang="da-DK" sz="1200" b="1" kern="1200" dirty="0">
                <a:solidFill>
                  <a:schemeClr val="tx1"/>
                </a:solidFill>
                <a:effectLst/>
                <a:latin typeface="+mn-lt"/>
              </a:rPr>
              <a:t>mode</a:t>
            </a:r>
            <a:r>
              <a:rPr lang="da-DK" sz="1200" kern="1200" dirty="0">
                <a:solidFill>
                  <a:schemeClr val="tx1"/>
                </a:solidFill>
                <a:effectLst/>
                <a:latin typeface="+mn-lt"/>
              </a:rPr>
              <a:t>, kan oprette deres egen blog med modetips og meget andet.</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a-DK" sz="1200" kern="1200" dirty="0">
                <a:solidFill>
                  <a:schemeClr val="tx1"/>
                </a:solidFill>
                <a:effectLst/>
                <a:latin typeface="+mn-lt"/>
              </a:rPr>
              <a:t>Deltagere med hang til </a:t>
            </a:r>
            <a:r>
              <a:rPr lang="da-DK" sz="1200" b="1" kern="1200" dirty="0">
                <a:solidFill>
                  <a:schemeClr val="tx1"/>
                </a:solidFill>
                <a:effectLst/>
                <a:latin typeface="+mn-lt"/>
              </a:rPr>
              <a:t>litteratur </a:t>
            </a:r>
            <a:r>
              <a:rPr lang="da-DK" sz="1200" kern="1200" dirty="0">
                <a:solidFill>
                  <a:schemeClr val="tx1"/>
                </a:solidFill>
                <a:effectLst/>
                <a:latin typeface="+mn-lt"/>
              </a:rPr>
              <a:t>kan bygge en hjemmeside, hvor de deler deres personlige "must reads" og anmeldelser. </a:t>
            </a:r>
            <a:endParaRPr lang="da-DK" b="0" u="none" dirty="0"/>
          </a:p>
          <a:p>
            <a:endParaRPr lang="da-DK" b="1" u="sng" dirty="0"/>
          </a:p>
          <a:p>
            <a:r>
              <a:rPr lang="da-DK" b="1" u="sng" dirty="0"/>
              <a:t>SLIDE OM MÅL:</a:t>
            </a:r>
          </a:p>
          <a:p>
            <a:pPr marL="0" marR="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indent="0" algn="l" defTabSz="914400" rtl="0" eaLnBrk="1" fontAlgn="auto" latinLnBrk="0" hangingPunct="1">
              <a:lnSpc>
                <a:spcPct val="100000"/>
              </a:lnSpc>
              <a:spcBef>
                <a:spcPts val="0"/>
              </a:spcBef>
              <a:spcAft>
                <a:spcPts val="0"/>
              </a:spcAft>
              <a:buClrTx/>
              <a:buSzTx/>
              <a:buFontTx/>
              <a:buNone/>
              <a:tabLst/>
              <a:defRPr/>
            </a:pPr>
            <a:r>
              <a:rPr lang="da-DK" dirty="0"/>
              <a:t>På </a:t>
            </a:r>
            <a:r>
              <a:rPr lang="da-DK" sz="1200" kern="1200" dirty="0">
                <a:solidFill>
                  <a:schemeClr val="tx1"/>
                </a:solidFill>
                <a:effectLst/>
                <a:latin typeface="+mn-lt"/>
              </a:rPr>
              <a:t>grund af vigtigheden af det sociale aspekt for denne aldersgruppe er det afgørende at fremhæve, at kodning kan bruges i </a:t>
            </a:r>
            <a:r>
              <a:rPr lang="da-DK" sz="1200" i="1" kern="1200" dirty="0">
                <a:solidFill>
                  <a:schemeClr val="tx1"/>
                </a:solidFill>
                <a:effectLst/>
                <a:latin typeface="+mn-lt"/>
              </a:rPr>
              <a:t>alle</a:t>
            </a:r>
            <a:r>
              <a:rPr lang="da-DK" sz="1200" kern="1200" dirty="0">
                <a:solidFill>
                  <a:schemeClr val="tx1"/>
                </a:solidFill>
                <a:effectLst/>
                <a:latin typeface="+mn-lt"/>
              </a:rPr>
              <a:t> livets aspekter og på ingen måde er en afvigelse fra normen. </a:t>
            </a:r>
            <a:endParaRPr lang="da-DK" b="1" u="sng" dirty="0"/>
          </a:p>
          <a:p>
            <a:endParaRPr lang="da-DK" b="1" dirty="0"/>
          </a:p>
          <a:p>
            <a:r>
              <a:rPr lang="da-DK" b="1" u="sng" dirty="0"/>
              <a:t>BILLEDINSTRUKTIONER TIL DETTE SLIDE:</a:t>
            </a:r>
          </a:p>
          <a:p>
            <a:endParaRPr lang="da-D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Til dette billede har vi inkluderet en stjernekaster for at fremhæve "gnisten" ved en ny forståelse af kodning.</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dette billede skal udskiftes, skal du sikre dig, at det overholder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a-DK" sz="1200" kern="1200" dirty="0">
                <a:solidFill>
                  <a:schemeClr val="tx1"/>
                </a:solidFill>
                <a:effectLst/>
                <a:latin typeface="+mn-lt"/>
              </a:rPr>
              <a:t>Et billede eller en .gif, der repræsenterer det at starte noget nyt eller udvide sin horisont.</a:t>
            </a:r>
            <a:endParaRPr lang="da-D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a-DK" dirty="0"/>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da-DK"/>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u="none" dirty="0"/>
              <a:t>"Vi starter snart, så jeg vil have jer til at tænke på alt det, som vi har talt om, mens I spiller, og tænke på, hvordan I kan bruge kodning i hverdagen."</a:t>
            </a:r>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p>
          <a:p>
            <a:endParaRPr lang="da-DK" b="1" u="sng" dirty="0"/>
          </a:p>
          <a:p>
            <a:r>
              <a:rPr lang="da-DK" b="0" u="none" dirty="0"/>
              <a:t>At sikre, at eleverne tænker over alt det, de har set i præsentationen, mens de deltager i Hour of Code™. </a:t>
            </a:r>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Til dette billede har vi inkluderet et billede af en fotograf for at gøre det tydeligt, at kodning kan bruges i mange typer interesser.</a:t>
            </a: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dette billede skal udskiftes, skal du sikre dig, at det overholder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a-DK" sz="1200" kern="1200" dirty="0">
                <a:solidFill>
                  <a:schemeClr val="tx1"/>
                </a:solidFill>
                <a:effectLst/>
                <a:latin typeface="+mn-lt"/>
              </a:rPr>
              <a:t>Et billede eller en .gif af noget, der ikke normalt forbindes med kodning.</a:t>
            </a:r>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da-DK"/>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endParaRPr lang="da-DK" b="1" u="sng" dirty="0"/>
          </a:p>
          <a:p>
            <a:r>
              <a:rPr lang="da-DK" b="0" u="none" dirty="0"/>
              <a:t>"Okay, lad os starte!"</a:t>
            </a:r>
          </a:p>
          <a:p>
            <a:endParaRPr lang="da-DK" b="1" u="sng" dirty="0"/>
          </a:p>
          <a:p>
            <a:r>
              <a:rPr lang="da-DK" b="1" u="sng" dirty="0"/>
              <a:t>SLIDE OM MÅL:</a:t>
            </a:r>
          </a:p>
          <a:p>
            <a:endParaRPr lang="da-DK" b="0" u="none" dirty="0"/>
          </a:p>
          <a:p>
            <a:r>
              <a:rPr lang="da-DK" b="0" u="none" dirty="0"/>
              <a:t>At introducere Hour of Code™.</a:t>
            </a:r>
            <a:endParaRPr lang="da-DK" b="1" dirty="0"/>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dirty="0"/>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dette billede skal udskiftes, skal du sikre dig, at det overholder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a-DK" sz="1200" kern="1200" dirty="0">
                <a:solidFill>
                  <a:schemeClr val="tx1"/>
                </a:solidFill>
                <a:effectLst/>
                <a:latin typeface="+mn-lt"/>
              </a:rPr>
              <a:t>Et billede eller en .gif af unge mennesker, der er synligt begejstrede.</a:t>
            </a:r>
            <a:endParaRPr lang="da-DK" dirty="0"/>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da-DK"/>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endParaRPr lang="da-DK"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b="0" u="none" dirty="0"/>
              <a:t>"Er du klar til at starte med at kode? Så lad os starte! </a:t>
            </a:r>
            <a:r>
              <a:rPr lang="da-DK" dirty="0"/>
              <a:t>"I dagens</a:t>
            </a:r>
            <a:r>
              <a:rPr lang="da-DK" b="0" u="none" dirty="0"/>
              <a:t> </a:t>
            </a:r>
            <a:r>
              <a:rPr lang="da-DK" sz="1200" dirty="0">
                <a:solidFill>
                  <a:schemeClr val="bg1"/>
                </a:solidFill>
                <a:latin typeface="Segoe UI Light" panose="020B0502040204020203" pitchFamily="34" charset="0"/>
              </a:rPr>
              <a:t>Hour of Code™</a:t>
            </a:r>
            <a:r>
              <a:rPr lang="da-DK" b="0" u="none" baseline="0" dirty="0"/>
              <a:t> skal vi lære med et</a:t>
            </a:r>
            <a:r>
              <a:rPr lang="da-DK" sz="1200" kern="1200" dirty="0">
                <a:solidFill>
                  <a:schemeClr val="tx1"/>
                </a:solidFill>
                <a:effectLst/>
                <a:latin typeface="+mn-lt"/>
              </a:rPr>
              <a:t> Minecraft-inspireret læreprogram</a:t>
            </a:r>
            <a:r>
              <a:rPr lang="da-DK" b="0" u="none" baseline="0" dirty="0"/>
              <a:t>! </a:t>
            </a:r>
            <a:r>
              <a:rPr lang="da-DK" sz="1200" kern="1200" dirty="0">
                <a:solidFill>
                  <a:schemeClr val="tx1"/>
                </a:solidFill>
                <a:effectLst/>
                <a:latin typeface="+mn-lt"/>
              </a:rPr>
              <a:t>Læreprogrammet anvender karakterer og koncepter fra Minecraft-spillet, men er ikke selve spillet.</a:t>
            </a:r>
            <a:r>
              <a:rPr lang="da-DK" dirty="0"/>
              <a:t> </a:t>
            </a:r>
            <a:r>
              <a:rPr lang="da-DK" sz="1200" kern="1200" dirty="0">
                <a:solidFill>
                  <a:schemeClr val="tx1"/>
                </a:solidFill>
                <a:effectLst/>
                <a:latin typeface="+mn-lt"/>
              </a:rPr>
              <a:t>I Minecraft Hour of Code™-læreprogrammet vil du møde "Agenten" og lære at bruge kodningsteknikker som løkker, fejlretning og funktioner til at designe dine egne løsninger til opgaver og se Agenten udføre dine kommandoer."</a:t>
            </a:r>
            <a:endParaRPr lang="da-DK" sz="1200" b="0" baseline="0" dirty="0"/>
          </a:p>
          <a:p>
            <a:endParaRPr lang="da-DK" b="0" u="none" dirty="0"/>
          </a:p>
          <a:p>
            <a:endParaRPr lang="da-DK" b="0" u="none" dirty="0"/>
          </a:p>
          <a:p>
            <a:endParaRPr lang="da-DK" b="1" u="sng" dirty="0"/>
          </a:p>
          <a:p>
            <a:r>
              <a:rPr lang="da-DK" b="1" u="sng" dirty="0"/>
              <a:t>SLIDE OM MÅL: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At introducere</a:t>
            </a:r>
            <a:r>
              <a:rPr lang="da-DK" b="0" u="none" dirty="0"/>
              <a:t> </a:t>
            </a:r>
            <a:r>
              <a:rPr lang="da-DK" sz="1200" dirty="0">
                <a:solidFill>
                  <a:schemeClr val="bg1"/>
                </a:solidFill>
                <a:latin typeface="Segoe UI Light" panose="020B0502040204020203" pitchFamily="34" charset="0"/>
              </a:rPr>
              <a:t>Hour of Code™</a:t>
            </a:r>
          </a:p>
          <a:p>
            <a:endParaRPr lang="da-DK" b="1"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b="1" u="sng" dirty="0"/>
              <a:t>NOTE TIL ARRANGØR:</a:t>
            </a:r>
          </a:p>
          <a:p>
            <a:pPr>
              <a:defRPr/>
            </a:pPr>
            <a:r>
              <a:rPr lang="da-DK" b="0" dirty="0"/>
              <a:t>Der findes mere end ét Minecraft-læreprogram. </a:t>
            </a:r>
            <a:r>
              <a:rPr lang="da-DK" dirty="0"/>
              <a:t>Start med dette års læreprogram, og benyt de andre læreprogrammer, hvis de bliver klar tidligt.</a:t>
            </a:r>
            <a:r>
              <a:rPr lang="da-DK" b="0" dirty="0"/>
              <a:t> </a:t>
            </a:r>
            <a:r>
              <a:rPr lang="da-DK" dirty="0"/>
              <a:t>Hvert læreprogram lærer forskellige koncepter, så det er en god idé at gennemgå alle læreprogrammerne! </a:t>
            </a:r>
            <a:endParaRPr lang="da-DK" b="0" dirty="0"/>
          </a:p>
          <a:p>
            <a:endParaRPr lang="da-DK" sz="1200" b="1" u="sng" kern="1200" baseline="0" dirty="0">
              <a:solidFill>
                <a:schemeClr val="tx1"/>
              </a:solidFill>
              <a:effectLst/>
              <a:latin typeface="+mn-lt"/>
              <a:ea typeface="+mn-ea"/>
              <a:cs typeface="+mn-cs"/>
            </a:endParaRPr>
          </a:p>
          <a:p>
            <a:r>
              <a:rPr lang="da-DK" sz="1200" kern="1200" dirty="0">
                <a:solidFill>
                  <a:schemeClr val="tx1"/>
                </a:solidFill>
                <a:effectLst/>
                <a:latin typeface="+mn-lt"/>
              </a:rPr>
              <a:t>Hvis du ikke kan give hver deltager sin egen enhed, kan du prøve at sætte dem sammen i par og få dem til at rotere hvert trin i hver lektion, så begge får en chance for at være aktive og observere. Vi anbefaler, at opgaverne løses individuelt.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da-DK" sz="1200" kern="1200" dirty="0">
                <a:solidFill>
                  <a:schemeClr val="tx1"/>
                </a:solidFill>
                <a:effectLst/>
                <a:latin typeface="+mn-lt"/>
              </a:rPr>
              <a:t>Efter 15 minutter skal du lykønske gruppen for det udførte arbejde og den kode, de har skrevet.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da-DK" sz="1200" b="0" u="none" kern="1200" dirty="0">
                <a:solidFill>
                  <a:schemeClr val="tx1"/>
                </a:solidFill>
                <a:effectLst/>
                <a:latin typeface="+mn-lt"/>
              </a:rPr>
              <a:t>Deltagere, der gennemfører læreprogrammet og/eller er mere erfarne, kan du invitere til at spille gennem læreprogrammet med </a:t>
            </a:r>
            <a:r>
              <a:rPr lang="da-DK" sz="1200" b="1" u="none" kern="1200" dirty="0">
                <a:solidFill>
                  <a:schemeClr val="tx1"/>
                </a:solidFill>
                <a:effectLst/>
                <a:latin typeface="+mn-lt"/>
              </a:rPr>
              <a:t>Diamond Path </a:t>
            </a:r>
            <a:r>
              <a:rPr lang="da-DK" sz="1200" b="0" u="none" kern="1200" dirty="0">
                <a:solidFill>
                  <a:schemeClr val="tx1"/>
                </a:solidFill>
                <a:effectLst/>
                <a:latin typeface="+mn-lt"/>
              </a:rPr>
              <a:t>– der indeholder flere kodningsudfordringer, som de skal fuldføre for at få fat i banens diamant.</a:t>
            </a:r>
            <a:endParaRPr lang="da-DK"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a-DK"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a-DK" b="0" dirty="0"/>
          </a:p>
          <a:p>
            <a:r>
              <a:rPr lang="da-DK"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da-DK"/>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dirty="0"/>
              <a:t>"I ved muligvis allerede, at kodning gør mennesker i stand til at give instruktioner til teknologi. Computere forstår ikke engelsk, så vi er nødt til at give dem kommandoer på et sprog, som de forstår. Det sprog er kode! </a:t>
            </a:r>
            <a:r>
              <a:rPr lang="da-DK" dirty="0"/>
              <a:t>Hvad, I muligvis ikke ved, er, at kodning ikke kun er for programmører og IT-folk. Kodning er</a:t>
            </a:r>
            <a:r>
              <a:rPr lang="da-DK" b="0" baseline="0" dirty="0"/>
              <a:t> en super færdighed, som </a:t>
            </a:r>
            <a:r>
              <a:rPr lang="da-DK" b="0" i="1" baseline="0" dirty="0"/>
              <a:t>alle </a:t>
            </a:r>
            <a:r>
              <a:rPr lang="da-DK" b="0" i="0" baseline="0" dirty="0"/>
              <a:t>lære!"</a:t>
            </a:r>
            <a:r>
              <a:rPr lang="da-DK" dirty="0"/>
              <a:t> </a:t>
            </a:r>
            <a:endParaRPr lang="da-DK" b="0" i="0" baseline="0" dirty="0"/>
          </a:p>
          <a:p>
            <a:endParaRPr lang="da-DK"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NOTE TIL ARRANGØR:</a:t>
            </a:r>
            <a:endParaRPr lang="da-DK"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baseline="0" dirty="0"/>
              <a:t>Videoen afspilles automatisk, når du skifter til det næste slide. </a:t>
            </a:r>
            <a:endParaRPr lang="da-DK" b="1" u="sng" dirty="0"/>
          </a:p>
          <a:p>
            <a:endParaRPr lang="da-DK" b="1" u="sng" dirty="0"/>
          </a:p>
          <a:p>
            <a:r>
              <a:rPr lang="da-DK" b="1" u="sng" dirty="0"/>
              <a:t>SLIDE OM MÅL:</a:t>
            </a:r>
            <a:r>
              <a:rPr lang="da-DK" dirty="0"/>
              <a:t> </a:t>
            </a:r>
          </a:p>
          <a:p>
            <a:endParaRPr lang="da-DK" b="1" u="none" dirty="0"/>
          </a:p>
          <a:p>
            <a:r>
              <a:rPr lang="da-DK" b="0" u="none" dirty="0"/>
              <a:t>Følgende sektion har til formål at ændre forkerte opfattelser af kodning blandt mange unge mennesker. </a:t>
            </a:r>
            <a:endParaRPr lang="da-DK" b="1" u="sng" dirty="0"/>
          </a:p>
          <a:p>
            <a:endParaRPr lang="da-DK" b="1" dirty="0"/>
          </a:p>
          <a:p>
            <a:r>
              <a:rPr lang="da-DK" b="1" u="sng" dirty="0"/>
              <a:t>BILLEDINSTRUKTIONER TIL DETTE SLIDE:</a:t>
            </a:r>
          </a:p>
          <a:p>
            <a:r>
              <a:rPr lang="da-DK" sz="1200" b="0" u="none" kern="1200" baseline="0" dirty="0">
                <a:solidFill>
                  <a:schemeClr val="tx1"/>
                </a:solidFill>
                <a:effectLst/>
                <a:latin typeface="+mn-lt"/>
              </a:rPr>
              <a:t>Dette er et billede af "Binærkoden til Hello world" gentaget 8 gange.</a:t>
            </a:r>
            <a:endParaRPr lang="da-DK"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da-DK"/>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endParaRPr lang="da-DK" b="0" u="none" dirty="0"/>
          </a:p>
          <a:p>
            <a:endParaRPr lang="da-DK" b="0" u="none" dirty="0"/>
          </a:p>
          <a:p>
            <a:r>
              <a:rPr lang="da-DK" dirty="0"/>
              <a:t>"Gå nu til</a:t>
            </a:r>
            <a:r>
              <a:rPr lang="da-DK" b="0" u="none" dirty="0"/>
              <a:t> </a:t>
            </a:r>
            <a:r>
              <a:rPr lang="da-DK" sz="1200" b="0" u="none" dirty="0">
                <a:solidFill>
                  <a:schemeClr val="bg1"/>
                </a:solidFill>
                <a:latin typeface="Segoe Pro Light" charset="0"/>
              </a:rPr>
              <a:t>code.org</a:t>
            </a:r>
            <a:r>
              <a:rPr lang="da-DK" sz="1200" dirty="0">
                <a:solidFill>
                  <a:schemeClr val="bg1"/>
                </a:solidFill>
                <a:latin typeface="Segoe Pro Light" charset="0"/>
              </a:rPr>
              <a:t>/Minecraft</a:t>
            </a:r>
            <a:r>
              <a:rPr lang="da-DK" dirty="0"/>
              <a:t> </a:t>
            </a:r>
            <a:r>
              <a:rPr lang="da-DK" b="0" u="none" baseline="0" dirty="0"/>
              <a:t>for at finde læreprogrammet "</a:t>
            </a:r>
            <a:r>
              <a:rPr lang="da-DK" sz="1200" kern="1200" dirty="0">
                <a:solidFill>
                  <a:schemeClr val="tx1"/>
                </a:solidFill>
                <a:effectLst/>
                <a:latin typeface="+mn-lt"/>
              </a:rPr>
              <a:t>Minecraft Hour of Code</a:t>
            </a:r>
            <a:r>
              <a:rPr lang="da-DK" kern="1200" dirty="0">
                <a:effectLst/>
                <a:latin typeface="+mn-lt"/>
              </a:rPr>
              <a:t>™</a:t>
            </a:r>
            <a:r>
              <a:rPr lang="da-DK" sz="1200" kern="1200" dirty="0">
                <a:solidFill>
                  <a:schemeClr val="tx1"/>
                </a:solidFill>
                <a:effectLst/>
                <a:latin typeface="+mn-lt"/>
              </a:rPr>
              <a:t> Hero’s Journey"</a:t>
            </a:r>
            <a:r>
              <a:rPr lang="da-DK" dirty="0"/>
              <a:t>, og BEGYND</a:t>
            </a:r>
            <a:r>
              <a:rPr lang="da-DK" b="0" u="none" baseline="0" dirty="0"/>
              <a:t>! "</a:t>
            </a:r>
            <a:endParaRPr lang="da-DK" b="1" u="sng" dirty="0"/>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At give deltagerne tid til at komme til læreprogrammet.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0" u="none" baseline="0" dirty="0"/>
          </a:p>
          <a:p>
            <a:r>
              <a:rPr lang="da-DK" b="1" u="sng" baseline="0" dirty="0"/>
              <a:t>NOTE TIL ARRANGØR: </a:t>
            </a:r>
          </a:p>
          <a:p>
            <a:pPr marL="628650" lvl="1" indent="-171450">
              <a:buFont typeface="Arial"/>
              <a:buChar char="•"/>
            </a:pPr>
            <a:r>
              <a:rPr lang="da-DK" dirty="0"/>
              <a:t>Lad dette slide være vist under læreprogrammet, og fortsæt </a:t>
            </a:r>
            <a:r>
              <a:rPr lang="da-DK" i="1" baseline="0" dirty="0"/>
              <a:t>kun</a:t>
            </a:r>
            <a:r>
              <a:rPr lang="da-DK" dirty="0"/>
              <a:t> til det næste slide, når din gruppe nærmer sig slutningen på deres læreprogram</a:t>
            </a:r>
          </a:p>
          <a:p>
            <a:pPr marL="628650" lvl="1" indent="-171450">
              <a:buFont typeface="Arial"/>
              <a:buChar char="•"/>
            </a:pPr>
            <a:r>
              <a:rPr lang="da-DK" sz="1200" kern="1200" dirty="0">
                <a:solidFill>
                  <a:schemeClr val="tx1"/>
                </a:solidFill>
                <a:effectLst/>
                <a:latin typeface="+mn-lt"/>
              </a:rPr>
              <a:t>Hvis deltagerne logger på læreprogrammet, gemmes deres fremskridt på banerne, og de kan komme tilbage, hvis de ikke fuldfører. </a:t>
            </a:r>
          </a:p>
          <a:p>
            <a:pPr marL="628650" lvl="1" indent="-171450">
              <a:buFont typeface="Arial"/>
              <a:buChar char="•"/>
            </a:pPr>
            <a:r>
              <a:rPr lang="da-DK" sz="1200" kern="1200" dirty="0">
                <a:solidFill>
                  <a:schemeClr val="tx1"/>
                </a:solidFill>
                <a:effectLst/>
                <a:latin typeface="+mn-lt"/>
              </a:rPr>
              <a:t>Da der er fri leg og plads til at skabe alt, hvad man kan forestille sig, skal du være opmærksom på risiciene forbundet med ungdom og brugergenereret indhold.</a:t>
            </a:r>
            <a:endParaRPr lang="da-DK" baseline="0" dirty="0"/>
          </a:p>
          <a:p>
            <a:pPr marL="0" lvl="0" indent="0">
              <a:buFont typeface="Arial"/>
              <a:buNone/>
            </a:pPr>
            <a:endParaRPr lang="da-DK" baseline="0" dirty="0">
              <a:highlight>
                <a:srgbClr val="FFFF00"/>
              </a:highlight>
            </a:endParaRPr>
          </a:p>
          <a:p>
            <a:pPr marL="0" lvl="0" indent="0">
              <a:buFont typeface="Arial"/>
              <a:buNone/>
            </a:pPr>
            <a:r>
              <a:rPr lang="da-DK" b="1" u="sng" baseline="0" dirty="0">
                <a:highlight>
                  <a:srgbClr val="FFFF00"/>
                </a:highlight>
              </a:rPr>
              <a:t>HVIS DU HAR BEGRÆNSET TID:</a:t>
            </a:r>
          </a:p>
          <a:p>
            <a:pPr marL="628650" lvl="1" indent="-171450">
              <a:buFont typeface="Arial"/>
              <a:buChar char="•"/>
            </a:pPr>
            <a:r>
              <a:rPr lang="da-DK" sz="1200" kern="1200" dirty="0">
                <a:solidFill>
                  <a:schemeClr val="tx1"/>
                </a:solidFill>
                <a:effectLst/>
                <a:highlight>
                  <a:srgbClr val="FFFF00"/>
                </a:highlight>
                <a:latin typeface="+mn-lt"/>
              </a:rPr>
              <a:t>Gennemfør så mange opgaver, som du kan. Teknisk dygtige børn kan gennemføre dem alle på 50-60 minutter.</a:t>
            </a:r>
          </a:p>
          <a:p>
            <a:pPr marL="628650" lvl="1" indent="-171450">
              <a:buFont typeface="Arial"/>
              <a:buChar char="•"/>
            </a:pPr>
            <a:r>
              <a:rPr lang="da-DK" sz="1200" kern="1200" dirty="0">
                <a:solidFill>
                  <a:schemeClr val="tx1"/>
                </a:solidFill>
                <a:effectLst/>
                <a:highlight>
                  <a:srgbClr val="FFFF00"/>
                </a:highlight>
                <a:latin typeface="+mn-lt"/>
              </a:rPr>
              <a:t>Lykønsk eleverne for det, de har udrettet, og fortæl dem, at de kan kode igen hjemmefra.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b="1" u="sng" baseline="0" dirty="0">
                <a:highlight>
                  <a:srgbClr val="FFFF00"/>
                </a:highlight>
              </a:rPr>
              <a:t>HVIS DU HAR EKSTRA TID:</a:t>
            </a:r>
          </a:p>
          <a:p>
            <a:pPr marL="628650" lvl="1" indent="-171450">
              <a:buFont typeface="Arial" panose="020B0604020202020204" pitchFamily="34" charset="0"/>
              <a:buChar char="•"/>
            </a:pPr>
            <a:r>
              <a:rPr lang="da-DK" sz="1200" kern="1200" dirty="0">
                <a:solidFill>
                  <a:schemeClr val="tx1"/>
                </a:solidFill>
                <a:effectLst/>
                <a:latin typeface="+mn-lt"/>
              </a:rPr>
              <a:t>Bed eleverne om at fortsætte med den sidste opgave, der giver flere ekstra timers spil og øvelse. </a:t>
            </a:r>
          </a:p>
          <a:p>
            <a:pPr marL="628650" lvl="1" indent="-171450">
              <a:buFont typeface="Arial" panose="020B0604020202020204" pitchFamily="34" charset="0"/>
              <a:buChar char="•"/>
            </a:pPr>
            <a:r>
              <a:rPr lang="da-DK" sz="1200" kern="1200" dirty="0">
                <a:solidFill>
                  <a:schemeClr val="tx1"/>
                </a:solidFill>
                <a:effectLst/>
                <a:latin typeface="+mn-lt"/>
              </a:rPr>
              <a:t>Bed eleverne om at gå tilbage til hver af opgaverne, og udfordr dem til at løse opgaverne på en anden måde. Dette forstærker de sjove og lærerige muligheder for gentagelse og eksperimentering.</a:t>
            </a:r>
          </a:p>
          <a:p>
            <a:pPr marL="628650" lvl="1" indent="-171450">
              <a:buFont typeface="Arial" panose="020B0604020202020204" pitchFamily="34" charset="0"/>
              <a:buChar char="•"/>
            </a:pPr>
            <a:r>
              <a:rPr lang="da-DK" sz="1200" b="0" u="none" kern="1200" dirty="0">
                <a:solidFill>
                  <a:schemeClr val="tx1"/>
                </a:solidFill>
                <a:effectLst/>
                <a:latin typeface="+mn-lt"/>
              </a:rPr>
              <a:t>Bed eleverne om at spille "Minecraft Hour of Code</a:t>
            </a:r>
            <a:r>
              <a:rPr lang="da-DK" kern="1200" dirty="0">
                <a:effectLst/>
                <a:latin typeface="+mn-lt"/>
              </a:rPr>
              <a:t>™</a:t>
            </a:r>
            <a:r>
              <a:rPr lang="da-DK" sz="1200" b="0" u="none" kern="1200" dirty="0">
                <a:solidFill>
                  <a:schemeClr val="tx1"/>
                </a:solidFill>
                <a:effectLst/>
                <a:latin typeface="+mn-lt"/>
              </a:rPr>
              <a:t> Adventurer" og/eller "Minecraft Hour of Code</a:t>
            </a:r>
            <a:r>
              <a:rPr lang="da-DK" kern="1200" dirty="0">
                <a:effectLst/>
                <a:latin typeface="+mn-lt"/>
              </a:rPr>
              <a:t>™</a:t>
            </a:r>
            <a:r>
              <a:rPr lang="da-DK" sz="1200" b="0" u="none" kern="1200" dirty="0">
                <a:solidFill>
                  <a:schemeClr val="tx1"/>
                </a:solidFill>
                <a:effectLst/>
                <a:latin typeface="+mn-lt"/>
              </a:rPr>
              <a:t> Designer".</a:t>
            </a:r>
            <a:endParaRPr lang="da-DK" b="0" u="none" dirty="0"/>
          </a:p>
          <a:p>
            <a:endParaRPr lang="da-D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da-DK"/>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u="none" dirty="0"/>
              <a:t>"Okay alle sammen! I har kun få minutter tilbage til at blive færdige med læreprogrammet!</a:t>
            </a:r>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endParaRPr lang="da-DK"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r>
              <a:rPr lang="da-DK" b="0" u="none" dirty="0"/>
              <a:t>At fortælle deltagerne, at tiden næsten er gået, og at læreprogrammet næsten er slut.</a:t>
            </a:r>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Til dette billede har vi inkluderet en .jpg, der viser en gruppe venner, som bruger tid sammen på fælles interesser. </a:t>
            </a:r>
            <a:r>
              <a:rPr lang="da-DK" sz="1200" i="0" kern="1200" baseline="0" dirty="0">
                <a:solidFill>
                  <a:schemeClr val="tx1"/>
                </a:solidFill>
                <a:effectLst/>
                <a:latin typeface="+mn-lt"/>
              </a:rPr>
              <a:t>Det er vigtigt at inkludere sjov og venskab for at holde dette publikum interesseret og motiveret til denne aktivitet.</a:t>
            </a:r>
            <a:endParaRPr lang="da-DK"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a-DK"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dette billede skal udskiftes, skal du sikre dig, at det overholder følgende kriterier: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da-DK" sz="1200" kern="1200" dirty="0">
                <a:solidFill>
                  <a:schemeClr val="tx1"/>
                </a:solidFill>
                <a:effectLst/>
                <a:latin typeface="+mn-lt"/>
              </a:rPr>
              <a:t>Et sjovt billede eller en .gif af noget, der viser, at læreprogrammet snart er slut, og fastholder publikums interesse.</a:t>
            </a:r>
            <a:endParaRPr lang="da-DK" dirty="0"/>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da-DK"/>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endParaRPr lang="da-DK" b="1" u="sng" dirty="0"/>
          </a:p>
          <a:p>
            <a:r>
              <a:rPr lang="da-DK" b="0" u="none" baseline="0" dirty="0"/>
              <a:t>"Lad os gå tilbage til den samtale, vi havde tidligere. Har jeres tanker om kodning ændret sig?"</a:t>
            </a:r>
          </a:p>
          <a:p>
            <a:pPr marL="628650" lvl="1" indent="-171450">
              <a:buFont typeface="Arial"/>
              <a:buChar char="•"/>
            </a:pPr>
            <a:r>
              <a:rPr lang="da-DK" dirty="0"/>
              <a:t>Hvordan vil I besvare spørgsmålet "Hvad er kode", hvis jeres familie eller en ven spørger?</a:t>
            </a:r>
          </a:p>
          <a:p>
            <a:pPr marL="628650" lvl="1" indent="-171450">
              <a:buFont typeface="Arial"/>
              <a:buChar char="•"/>
            </a:pPr>
            <a:r>
              <a:rPr lang="da-DK" dirty="0"/>
              <a:t>Hvad har I lært?</a:t>
            </a:r>
          </a:p>
          <a:p>
            <a:pPr marL="628650" lvl="1" indent="-171450">
              <a:buFont typeface="Arial"/>
              <a:buChar char="•"/>
            </a:pPr>
            <a:r>
              <a:rPr lang="da-DK" dirty="0"/>
              <a:t>Hvad var det sværeste? Hvad gjorde I, hvis I sad fast? Hvorfor er det vigtigt? [opfordrer til vedholdenhed]</a:t>
            </a:r>
          </a:p>
          <a:p>
            <a:pPr marL="628650" lvl="1" indent="-171450">
              <a:buFont typeface="Arial"/>
              <a:buChar char="•"/>
            </a:pPr>
            <a:r>
              <a:rPr lang="da-DK" dirty="0"/>
              <a:t>Hvordan er kodning kreativt? [forbind kodning med andre måder at være kreativ på som at synge, danse, bygge.]</a:t>
            </a:r>
          </a:p>
          <a:p>
            <a:pPr marL="628650" lvl="1" indent="-171450">
              <a:buFont typeface="Arial"/>
              <a:buChar char="•"/>
            </a:pPr>
            <a:r>
              <a:rPr lang="da-DK" dirty="0"/>
              <a:t>Hvem er kodning for? [forsøg at aflive myter som drenge, dem, der er gode til matematik, osv.]</a:t>
            </a:r>
          </a:p>
          <a:p>
            <a:endParaRPr lang="da-DK" b="1" u="sng" dirty="0"/>
          </a:p>
          <a:p>
            <a:r>
              <a:rPr lang="da-DK" b="1" u="sng" dirty="0"/>
              <a:t>SLIDE OM MÅL:</a:t>
            </a:r>
          </a:p>
          <a:p>
            <a:endParaRPr lang="da-DK" b="1" dirty="0"/>
          </a:p>
          <a:p>
            <a:r>
              <a:rPr lang="da-DK" b="0" dirty="0"/>
              <a:t>At vende tilbage til det første spørgsmål og for at se, hvordan deres forudfattede opfattelser af kodning har ændret sig.</a:t>
            </a:r>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dirty="0">
              <a:effectLst/>
            </a:endParaRPr>
          </a:p>
          <a:p>
            <a:r>
              <a:rPr lang="da-DK" dirty="0">
                <a:effectLst/>
              </a:rPr>
              <a:t>N/A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da-DK"/>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r>
              <a:rPr lang="da-DK" b="0" u="none" dirty="0"/>
              <a:t>"Hvad tror du, at du kan lave med kodning?</a:t>
            </a:r>
            <a:r>
              <a:rPr lang="da-DK" dirty="0"/>
              <a:t> </a:t>
            </a:r>
            <a:r>
              <a:rPr lang="da-DK" sz="1200" kern="1200" dirty="0">
                <a:solidFill>
                  <a:schemeClr val="tx1"/>
                </a:solidFill>
                <a:effectLst/>
                <a:latin typeface="+mn-lt"/>
              </a:rPr>
              <a:t>Kodning kan bruges til alt det, du interesserer dig for." </a:t>
            </a: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*NÆVNEVÆRDIGE EKSEMPLER</a:t>
            </a:r>
            <a:endParaRPr lang="da-DK" dirty="0"/>
          </a:p>
          <a:p>
            <a:pPr marL="628650" lvl="1" indent="-171450">
              <a:buFont typeface="Arial"/>
              <a:buChar char="•"/>
            </a:pPr>
            <a:r>
              <a:rPr lang="da-DK" sz="1200" kern="1200" dirty="0">
                <a:solidFill>
                  <a:schemeClr val="tx1"/>
                </a:solidFill>
                <a:effectLst/>
                <a:latin typeface="+mn-lt"/>
              </a:rPr>
              <a:t>Hvis du godt kan lide </a:t>
            </a:r>
            <a:r>
              <a:rPr lang="da-DK" sz="1200" b="1" kern="1200" dirty="0">
                <a:solidFill>
                  <a:schemeClr val="tx1"/>
                </a:solidFill>
                <a:effectLst/>
                <a:latin typeface="+mn-lt"/>
              </a:rPr>
              <a:t>frivilligt arbejde</a:t>
            </a:r>
            <a:r>
              <a:rPr lang="da-DK" sz="1200" kern="1200" dirty="0">
                <a:solidFill>
                  <a:schemeClr val="tx1"/>
                </a:solidFill>
                <a:effectLst/>
                <a:latin typeface="+mn-lt"/>
              </a:rPr>
              <a:t>, kan du lave en hjemmeside, der hjælper med at rekruttere venner og andre til det frivillige arbejde.</a:t>
            </a:r>
            <a:endParaRPr lang="da-DK" dirty="0">
              <a:effectLst/>
            </a:endParaRPr>
          </a:p>
          <a:p>
            <a:pPr marL="628650" lvl="1" indent="-171450">
              <a:buFont typeface="Arial"/>
              <a:buChar char="•"/>
            </a:pPr>
            <a:r>
              <a:rPr lang="da-DK" sz="1200" b="1" kern="1200" dirty="0">
                <a:solidFill>
                  <a:schemeClr val="tx1"/>
                </a:solidFill>
                <a:effectLst/>
                <a:latin typeface="+mn-lt"/>
              </a:rPr>
              <a:t>Sportsinteresserede </a:t>
            </a:r>
            <a:r>
              <a:rPr lang="da-DK" sz="1200" kern="1200" dirty="0">
                <a:solidFill>
                  <a:schemeClr val="tx1"/>
                </a:solidFill>
                <a:effectLst/>
                <a:latin typeface="+mn-lt"/>
              </a:rPr>
              <a:t>kan lave en app, der viser statistik for deres yndlingshold.</a:t>
            </a:r>
            <a:endParaRPr lang="da-DK" dirty="0">
              <a:effectLst/>
            </a:endParaRPr>
          </a:p>
          <a:p>
            <a:pPr marL="628650" lvl="1" indent="-171450">
              <a:buFont typeface="Arial"/>
              <a:buChar char="•"/>
            </a:pPr>
            <a:r>
              <a:rPr lang="da-DK" sz="1200" kern="1200" dirty="0">
                <a:solidFill>
                  <a:schemeClr val="tx1"/>
                </a:solidFill>
                <a:effectLst/>
                <a:latin typeface="+mn-lt"/>
              </a:rPr>
              <a:t>Hvis du er vild med </a:t>
            </a:r>
            <a:r>
              <a:rPr lang="da-DK" sz="1200" b="1" kern="1200" dirty="0">
                <a:solidFill>
                  <a:schemeClr val="tx1"/>
                </a:solidFill>
                <a:effectLst/>
                <a:latin typeface="+mn-lt"/>
              </a:rPr>
              <a:t>musik</a:t>
            </a:r>
            <a:r>
              <a:rPr lang="da-DK" sz="1200" kern="1200" dirty="0">
                <a:solidFill>
                  <a:schemeClr val="tx1"/>
                </a:solidFill>
                <a:effectLst/>
                <a:latin typeface="+mn-lt"/>
              </a:rPr>
              <a:t>, kan du udvikle en hjemmeside, hvor der deles ugentlige playlister og albumanmeldelser mellem venner. </a:t>
            </a:r>
            <a:endParaRPr lang="da-DK" dirty="0">
              <a:effectLst/>
            </a:endParaRPr>
          </a:p>
          <a:p>
            <a:endParaRPr lang="da-DK" b="1" u="sng" dirty="0"/>
          </a:p>
          <a:p>
            <a:r>
              <a:rPr lang="da-DK" b="1" u="sng" dirty="0"/>
              <a:t>SLIDE OM MÅL:</a:t>
            </a:r>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At fremhæve, at kodning giver uendelige muligheder. </a:t>
            </a:r>
            <a:r>
              <a:rPr lang="da-DK" sz="1200" kern="1200" dirty="0">
                <a:solidFill>
                  <a:schemeClr val="tx1"/>
                </a:solidFill>
                <a:effectLst/>
                <a:latin typeface="+mn-lt"/>
              </a:rPr>
              <a:t>Dette er en mulighed for at lægge vægt på deltagernes interesser i rummet og prøve at fremhæve, hvordan de kan bruge kodning til deres egne interesser. </a:t>
            </a:r>
            <a:endParaRPr lang="da-DK" b="0" u="none" dirty="0"/>
          </a:p>
          <a:p>
            <a:endParaRPr lang="da-DK" b="1" dirty="0"/>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da-DK"/>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"Nu hvor du er på vej til at blive en kodningsekspert, er her nogle gratis ressourcer, du kan prøve! Husk at notere disse link, og fortsæt med at kode!"</a:t>
            </a:r>
          </a:p>
          <a:p>
            <a:endParaRPr lang="da-DK" b="1" u="sng" dirty="0"/>
          </a:p>
          <a:p>
            <a:r>
              <a:rPr lang="da-DK" b="1" u="sng" dirty="0"/>
              <a:t>SLIDE OM MÅL:</a:t>
            </a:r>
          </a:p>
          <a:p>
            <a:endParaRPr lang="da-DK" b="1" u="sng" dirty="0"/>
          </a:p>
          <a:p>
            <a:r>
              <a:rPr lang="da-DK" b="0" u="none" dirty="0"/>
              <a:t>At motivere unge mennesker til at fortsætte med at kode.</a:t>
            </a:r>
          </a:p>
          <a:p>
            <a:endParaRPr lang="da-DK" b="0" u="none" baseline="0" dirty="0"/>
          </a:p>
          <a:p>
            <a:r>
              <a:rPr lang="da-DK" b="1" u="sng" baseline="0" dirty="0"/>
              <a:t>NOTE TIL ARRANGØR:</a:t>
            </a:r>
          </a:p>
          <a:p>
            <a:r>
              <a:rPr lang="da-DK" sz="1200" kern="1200" dirty="0">
                <a:solidFill>
                  <a:schemeClr val="tx1"/>
                </a:solidFill>
                <a:effectLst/>
                <a:latin typeface="+mn-lt"/>
              </a:rPr>
              <a:t>Deltagerene kan når som helst få adgang til deres </a:t>
            </a:r>
            <a:r>
              <a:rPr lang="da-DK" sz="1200" b="1" kern="1200" dirty="0">
                <a:solidFill>
                  <a:schemeClr val="tx1"/>
                </a:solidFill>
                <a:effectLst/>
                <a:latin typeface="+mn-lt"/>
              </a:rPr>
              <a:t>Hour of Code™-certifikater</a:t>
            </a:r>
            <a:r>
              <a:rPr lang="da-DK" sz="1200" kern="1200" dirty="0">
                <a:solidFill>
                  <a:schemeClr val="tx1"/>
                </a:solidFill>
                <a:effectLst/>
                <a:latin typeface="+mn-lt"/>
              </a:rPr>
              <a:t>, efter de har startet deres Hour of Code™-læreprogram og efter deres Hour of Code</a:t>
            </a:r>
            <a:r>
              <a:rPr lang="da-DK" sz="1200" kern="1200" baseline="30000" dirty="0">
                <a:solidFill>
                  <a:schemeClr val="tx1"/>
                </a:solidFill>
                <a:effectLst/>
                <a:latin typeface="+mn-lt"/>
              </a:rPr>
              <a:t>TM</a:t>
            </a:r>
            <a:r>
              <a:rPr lang="da-DK" sz="1200" kern="1200" dirty="0">
                <a:solidFill>
                  <a:schemeClr val="tx1"/>
                </a:solidFill>
                <a:effectLst/>
                <a:latin typeface="+mn-lt"/>
              </a:rPr>
              <a:t>-event, på code.org.</a:t>
            </a: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Juster, hvad der skal indgå i slidet med yderligere ressourcer, i forhold til målgruppen:</a:t>
            </a:r>
          </a:p>
          <a:p>
            <a:endParaRPr lang="da-DK" sz="1200" b="1" u="none" kern="1200" dirty="0">
              <a:solidFill>
                <a:schemeClr val="tx1"/>
              </a:solidFill>
              <a:effectLst/>
              <a:latin typeface="+mn-lt"/>
              <a:ea typeface="+mn-ea"/>
              <a:cs typeface="+mn-cs"/>
            </a:endParaRPr>
          </a:p>
          <a:p>
            <a:r>
              <a:rPr lang="da-DK" sz="1200" b="1" u="none" kern="1200" dirty="0">
                <a:solidFill>
                  <a:schemeClr val="tx1"/>
                </a:solidFill>
                <a:effectLst/>
                <a:latin typeface="+mn-lt"/>
              </a:rPr>
              <a:t>Deltagerne kan uploade deres kode til Minecraft: Education Edition og/eller Minecraft på Windows 10.</a:t>
            </a:r>
          </a:p>
          <a:p>
            <a:r>
              <a:rPr lang="da-DK" sz="1200" b="0" u="none" kern="1200" dirty="0">
                <a:solidFill>
                  <a:schemeClr val="tx1"/>
                </a:solidFill>
                <a:effectLst/>
                <a:latin typeface="+mn-lt"/>
              </a:rPr>
              <a:t>Deltagerne kan bruge Code Studio til at importere deres kode til det virkelige spil – og se deres kode kommer til live!</a:t>
            </a:r>
          </a:p>
          <a:p>
            <a:endParaRPr lang="da-DK"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kern="1200" dirty="0">
                <a:solidFill>
                  <a:schemeClr val="tx1"/>
                </a:solidFill>
                <a:effectLst/>
                <a:latin typeface="+mn-lt"/>
              </a:rPr>
              <a:t>Udforsk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Minecraft: Education Edition er udviklet til skoler og indeholder administrationsværktøjer til klasseværelset, lektionsplaner og mere. Se mere på </a:t>
            </a:r>
            <a:r>
              <a:rPr lang="en-US" sz="1200" u="sng" kern="1200" dirty="0">
                <a:solidFill>
                  <a:schemeClr val="tx1"/>
                </a:solidFill>
                <a:effectLst/>
                <a:latin typeface="+mn-lt"/>
                <a:ea typeface="+mn-ea"/>
                <a:cs typeface="+mn-cs"/>
                <a:hlinkClick r:id="rId3"/>
              </a:rPr>
              <a:t>https://education.minecraft.net</a:t>
            </a:r>
            <a:r>
              <a:rPr lang="da-DK" sz="1200" kern="1200" dirty="0">
                <a:solidFill>
                  <a:schemeClr val="tx1"/>
                </a:solidFill>
                <a:effectLst/>
                <a:latin typeface="+mn-lt"/>
              </a:rPr>
              <a:t>.</a:t>
            </a:r>
            <a:endParaRPr lang="da-DK"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a-DK"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b="1" kern="1200" dirty="0">
                <a:solidFill>
                  <a:schemeClr val="tx1"/>
                </a:solidFill>
                <a:effectLst/>
                <a:latin typeface="+mn-lt"/>
              </a:rPr>
              <a:t>Se, hvordan digitale færdigheder – lige fra digital læsedygtighed til uddannelse i computervidenskab – kan bringes til dit community</a:t>
            </a:r>
            <a:br>
              <a:rPr dirty="0"/>
            </a:br>
            <a:r>
              <a:rPr lang="da-DK" sz="1200" kern="1200" dirty="0">
                <a:solidFill>
                  <a:schemeClr val="tx1"/>
                </a:solidFill>
                <a:effectLst/>
                <a:latin typeface="+mn-lt"/>
              </a:rPr>
              <a:t>https://Microsoft.com/digitalskills  </a:t>
            </a:r>
          </a:p>
          <a:p>
            <a:endParaRPr lang="da-DK" b="0" u="none" dirty="0"/>
          </a:p>
          <a:p>
            <a:r>
              <a:rPr lang="da-DK" sz="1200" b="1" kern="1200" dirty="0">
                <a:solidFill>
                  <a:schemeClr val="tx1"/>
                </a:solidFill>
                <a:effectLst/>
                <a:latin typeface="+mn-lt"/>
              </a:rPr>
              <a:t>Code.org (</a:t>
            </a:r>
            <a:r>
              <a:rPr lang="en-US" sz="1200" b="1" kern="1200" dirty="0">
                <a:solidFill>
                  <a:schemeClr val="tx1"/>
                </a:solidFill>
                <a:effectLst/>
                <a:latin typeface="+mn-lt"/>
                <a:ea typeface="+mn-ea"/>
                <a:cs typeface="+mn-cs"/>
                <a:hlinkClick r:id="rId4"/>
              </a:rPr>
              <a:t>https://code.org/educate</a:t>
            </a:r>
            <a:r>
              <a:rPr lang="da-DK" sz="1200" b="1" kern="1200" dirty="0">
                <a:solidFill>
                  <a:schemeClr val="tx1"/>
                </a:solidFill>
                <a:effectLst/>
                <a:latin typeface="+mn-lt"/>
              </a:rPr>
              <a:t>)</a:t>
            </a:r>
            <a:r>
              <a:rPr lang="da-DK" sz="1200" kern="1200" dirty="0">
                <a:solidFill>
                  <a:schemeClr val="tx1"/>
                </a:solidFill>
                <a:effectLst/>
                <a:latin typeface="+mn-lt"/>
              </a:rPr>
              <a:t> Gå ud over Hour of Code™ med Code.org's værktøjer til undervisere. Det kræver ingen erfaring at begynde at undervise computervidenskab i dit klasseværelse. Code.org tilbyder undervisningsplaner, lektionsplaner, professionelle læringsprogrammer og et hav af nyttige værktøjer til alle klassetrin – alt, hvad du skal bruge, helt gratis. Gå til </a:t>
            </a:r>
            <a:r>
              <a:rPr lang="en-US" sz="1200" kern="1200" dirty="0">
                <a:solidFill>
                  <a:schemeClr val="tx1"/>
                </a:solidFill>
                <a:effectLst/>
                <a:latin typeface="+mn-lt"/>
                <a:ea typeface="+mn-ea"/>
                <a:cs typeface="+mn-cs"/>
                <a:hlinkClick r:id="rId5"/>
              </a:rPr>
              <a:t>code.org/educate</a:t>
            </a:r>
            <a:r>
              <a:rPr lang="da-DK" sz="1200" kern="1200" dirty="0">
                <a:solidFill>
                  <a:schemeClr val="tx1"/>
                </a:solidFill>
                <a:effectLst/>
                <a:latin typeface="+mn-lt"/>
              </a:rPr>
              <a:t>, og vælg dit klassetrin for at komme i gang!</a:t>
            </a:r>
          </a:p>
          <a:p>
            <a:r>
              <a:rPr lang="da-DK" sz="1200" kern="1200" dirty="0">
                <a:solidFill>
                  <a:schemeClr val="tx1"/>
                </a:solidFill>
                <a:effectLst/>
                <a:latin typeface="+mn-lt"/>
              </a:rPr>
              <a:t> </a:t>
            </a:r>
          </a:p>
          <a:p>
            <a:r>
              <a:rPr lang="da-DK" sz="1200" b="1" kern="1200" dirty="0">
                <a:solidFill>
                  <a:schemeClr val="tx1"/>
                </a:solidFill>
                <a:effectLst/>
                <a:latin typeface="+mn-lt"/>
              </a:rPr>
              <a:t>Code Studio (</a:t>
            </a:r>
            <a:r>
              <a:rPr lang="en-US" sz="1200" b="1" kern="1200" dirty="0">
                <a:solidFill>
                  <a:schemeClr val="tx1"/>
                </a:solidFill>
                <a:effectLst/>
                <a:latin typeface="+mn-lt"/>
                <a:ea typeface="+mn-ea"/>
                <a:cs typeface="+mn-cs"/>
                <a:hlinkClick r:id="rId6"/>
              </a:rPr>
              <a:t>https://studio.code.org</a:t>
            </a:r>
            <a:r>
              <a:rPr lang="da-DK" sz="1200" b="1" kern="1200" dirty="0">
                <a:solidFill>
                  <a:schemeClr val="tx1"/>
                </a:solidFill>
                <a:effectLst/>
                <a:latin typeface="+mn-lt"/>
              </a:rPr>
              <a:t>) </a:t>
            </a:r>
            <a:r>
              <a:rPr lang="da-DK" sz="1200" kern="1200" dirty="0">
                <a:solidFill>
                  <a:schemeClr val="tx1"/>
                </a:solidFill>
                <a:effectLst/>
                <a:latin typeface="+mn-lt"/>
              </a:rPr>
              <a:t>Havde du en god oplevelse med Hour of Code™? Verdenen inden for computervidenskab har meget mere at tilbyde! Code Studio har opgaver, spil og kurser for alle aldre. Lær, hvordan du laver dine egne spil og programmer, og del dem derefter med dine venner. Gå til </a:t>
            </a:r>
            <a:r>
              <a:rPr lang="en-US" sz="1200" kern="1200" dirty="0">
                <a:solidFill>
                  <a:schemeClr val="tx1"/>
                </a:solidFill>
                <a:effectLst/>
                <a:latin typeface="+mn-lt"/>
                <a:ea typeface="+mn-ea"/>
                <a:cs typeface="+mn-cs"/>
                <a:hlinkClick r:id="rId7"/>
              </a:rPr>
              <a:t>studio.code.org</a:t>
            </a:r>
            <a:r>
              <a:rPr lang="da-DK" sz="1200" kern="1200" dirty="0">
                <a:solidFill>
                  <a:schemeClr val="tx1"/>
                </a:solidFill>
                <a:effectLst/>
                <a:latin typeface="+mn-lt"/>
              </a:rPr>
              <a:t>, og start i dag!</a:t>
            </a:r>
          </a:p>
          <a:p>
            <a:endParaRPr lang="da-DK" b="1" dirty="0"/>
          </a:p>
          <a:p>
            <a:endParaRPr lang="da-D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da-DK"/>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 </a:t>
            </a:r>
          </a:p>
          <a:p>
            <a:endParaRPr lang="da-DK" b="1" u="sng" dirty="0"/>
          </a:p>
          <a:p>
            <a:endParaRPr lang="da-DK" b="1" u="sng" dirty="0"/>
          </a:p>
          <a:p>
            <a:r>
              <a:rPr lang="da-DK" b="1" u="sng" dirty="0"/>
              <a:t>SLIDE OM MÅL:</a:t>
            </a:r>
            <a:r>
              <a:rPr lang="da-DK" dirty="0"/>
              <a:t> </a:t>
            </a:r>
          </a:p>
          <a:p>
            <a:endParaRPr lang="da-DK" b="0" u="none" baseline="0" dirty="0"/>
          </a:p>
          <a:p>
            <a:r>
              <a:rPr lang="da-DK" b="0" u="none" baseline="0" dirty="0"/>
              <a:t>At afslutte eventen</a:t>
            </a:r>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Hvis dette billede skal udskiftes, skal du sikre dig, at det overholder følgende kriterier: </a:t>
            </a:r>
            <a:endParaRPr lang="da-DK" dirty="0"/>
          </a:p>
          <a:p>
            <a:pPr marL="628650" lvl="1" indent="-171450">
              <a:buFont typeface="Arial"/>
              <a:buChar char="•"/>
            </a:pPr>
            <a:r>
              <a:rPr lang="da-DK" sz="1200" kern="1200" dirty="0">
                <a:solidFill>
                  <a:schemeClr val="tx1"/>
                </a:solidFill>
                <a:effectLst/>
                <a:latin typeface="+mn-lt"/>
              </a:rPr>
              <a:t>Indeholder begge køn </a:t>
            </a:r>
          </a:p>
          <a:p>
            <a:pPr marL="628650" lvl="1" indent="-171450">
              <a:buFont typeface="Arial"/>
              <a:buChar char="•"/>
            </a:pPr>
            <a:r>
              <a:rPr lang="da-DK" sz="1200" kern="1200" dirty="0">
                <a:solidFill>
                  <a:schemeClr val="tx1"/>
                </a:solidFill>
                <a:effectLst/>
                <a:latin typeface="+mn-lt"/>
              </a:rPr>
              <a:t>Viser, at deltagerne har det sjovt </a:t>
            </a:r>
            <a:endParaRPr lang="da-DK" dirty="0">
              <a:effectLst/>
            </a:endParaRPr>
          </a:p>
          <a:p>
            <a:pPr marL="628650" lvl="1" indent="-171450">
              <a:buFont typeface="Arial"/>
              <a:buChar char="•"/>
            </a:pPr>
            <a:r>
              <a:rPr lang="da-DK" sz="1200" kern="1200" dirty="0">
                <a:solidFill>
                  <a:schemeClr val="tx1"/>
                </a:solidFill>
                <a:effectLst/>
                <a:latin typeface="+mn-lt"/>
              </a:rPr>
              <a:t>Indeholder en gruppe mennesker, ikke kun enkeltpersoner </a:t>
            </a:r>
            <a:endParaRPr lang="da-DK"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da-DK"/>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Copyright 2017: </a:t>
            </a:r>
          </a:p>
          <a:p>
            <a:r>
              <a:rPr lang="da-DK" sz="1200" kern="1200" dirty="0">
                <a:solidFill>
                  <a:schemeClr val="tx1"/>
                </a:solidFill>
                <a:effectLst/>
                <a:latin typeface="+mn-lt"/>
              </a:rPr>
              <a:t>Denne præsentation licenseres – sælges ikke. Du må ikke kopiere, tilpasse, ændre, foretage afledende værker af, distribuere, vise offentligt, sælge eller bruge dette indhold til kommercielle formål uden udtrykkelig og forudgående skriftlig godkendelse fra Microsoft Corporation. </a:t>
            </a:r>
          </a:p>
          <a:p>
            <a:r>
              <a:rPr lang="da-DK" sz="1200" kern="1200" dirty="0">
                <a:solidFill>
                  <a:schemeClr val="tx1"/>
                </a:solidFill>
                <a:effectLst/>
                <a:latin typeface="+mn-lt"/>
              </a:rPr>
              <a:t> </a:t>
            </a:r>
          </a:p>
          <a:p>
            <a:r>
              <a:rPr lang="da-DK" sz="1200" kern="1200" dirty="0">
                <a:solidFill>
                  <a:schemeClr val="tx1"/>
                </a:solidFill>
                <a:effectLst/>
                <a:latin typeface="+mn-lt"/>
              </a:rPr>
              <a:t>Denne præsentation leveres "som den er og forefindes". Microsoft afgiver ingen garantier, hverken udtrykkelige eller underforståede. Oplysninger og holdninger i denne præsentation, inklusive URL-adresser og andre webstedsreferencer på nettet, kan ændres uden varsel. </a:t>
            </a:r>
          </a:p>
          <a:p>
            <a:r>
              <a:rPr lang="da-DK" sz="1200" kern="1200" dirty="0">
                <a:solidFill>
                  <a:schemeClr val="tx1"/>
                </a:solidFill>
                <a:effectLst/>
                <a:latin typeface="+mn-lt"/>
              </a:rPr>
              <a:t> </a:t>
            </a:r>
          </a:p>
          <a:p>
            <a:r>
              <a:rPr lang="da-DK" sz="1200" kern="1200" dirty="0">
                <a:solidFill>
                  <a:schemeClr val="tx1"/>
                </a:solidFill>
                <a:effectLst/>
                <a:latin typeface="+mn-lt"/>
              </a:rPr>
              <a:t>Visse eksempler heri er kun til illustrative formål og er fiktive. Ingen tilknytning eller forbindelse er tiltænkt eller bør udledes heraf. </a:t>
            </a:r>
          </a:p>
          <a:p>
            <a:r>
              <a:rPr lang="da-DK" sz="1200" kern="1200" dirty="0">
                <a:solidFill>
                  <a:schemeClr val="tx1"/>
                </a:solidFill>
                <a:effectLst/>
                <a:latin typeface="+mn-lt"/>
              </a:rPr>
              <a:t> </a:t>
            </a:r>
          </a:p>
          <a:p>
            <a:r>
              <a:rPr lang="da-DK" sz="1200" kern="1200" dirty="0">
                <a:solidFill>
                  <a:schemeClr val="tx1"/>
                </a:solidFill>
                <a:effectLst/>
                <a:latin typeface="+mn-lt"/>
              </a:rPr>
              <a:t>Du må bruge denne præsentation til personlig brug, i klasseværelse og med elever som del af code.org og andre kodningsevents. Denne præsentation giver dig ikke nogen juridiske rettigheder til immaterielle rettigheder i noget Microsoft-produkt. </a:t>
            </a:r>
          </a:p>
          <a:p>
            <a:r>
              <a:rPr lang="da-DK" sz="1200" kern="1200" dirty="0">
                <a:solidFill>
                  <a:schemeClr val="tx1"/>
                </a:solidFill>
                <a:effectLst/>
                <a:latin typeface="+mn-lt"/>
              </a:rPr>
              <a:t> </a:t>
            </a:r>
          </a:p>
          <a:p>
            <a:r>
              <a:rPr lang="da-DK" sz="1200" kern="1200" dirty="0">
                <a:solidFill>
                  <a:schemeClr val="tx1"/>
                </a:solidFill>
                <a:effectLst/>
                <a:latin typeface="+mn-lt"/>
              </a:rPr>
              <a:t>Microsoft og varemærkerne vist på </a:t>
            </a:r>
            <a:r>
              <a:rPr lang="en-US" sz="1200" kern="1200" dirty="0">
                <a:solidFill>
                  <a:schemeClr val="tx1"/>
                </a:solidFill>
                <a:effectLst/>
                <a:latin typeface="+mn-lt"/>
                <a:ea typeface="+mn-ea"/>
                <a:cs typeface="+mn-cs"/>
                <a:hlinkClick r:id="rId3"/>
              </a:rPr>
              <a:t>http://www.microsoft.com/en-us/legal/intellectualproperty/trademarks/en-us.aspx </a:t>
            </a:r>
            <a:r>
              <a:rPr lang="da-DK" sz="1200" kern="1200" dirty="0">
                <a:solidFill>
                  <a:schemeClr val="tx1"/>
                </a:solidFill>
                <a:effectLst/>
                <a:latin typeface="+mn-lt"/>
              </a:rPr>
              <a:t>er varemærker tilhørende </a:t>
            </a:r>
            <a:r>
              <a:rPr lang="da-DK" sz="1200" kern="1200">
                <a:solidFill>
                  <a:schemeClr val="tx1"/>
                </a:solidFill>
                <a:effectLst/>
                <a:latin typeface="+mn-lt"/>
              </a:rPr>
              <a:t>Microsoft-koncernen. Alle </a:t>
            </a:r>
            <a:r>
              <a:rPr lang="da-DK" sz="1200" kern="1200" dirty="0">
                <a:solidFill>
                  <a:schemeClr val="tx1"/>
                </a:solidFill>
                <a:effectLst/>
                <a:latin typeface="+mn-lt"/>
              </a:rPr>
              <a:t>andre mærker tilhører deres respektive ejere.</a:t>
            </a:r>
          </a:p>
          <a:p>
            <a:endParaRPr lang="da-DK"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200" b="0" i="0" u="none" strike="noStrike" kern="1200" cap="none" spc="0" normalizeH="0" baseline="0" noProof="0" dirty="0">
                <a:ln>
                  <a:noFill/>
                </a:ln>
                <a:solidFill>
                  <a:prstClr val="black"/>
                </a:solidFill>
                <a:effectLst/>
                <a:uLnTx/>
                <a:uFillTx/>
                <a:latin typeface="+mn-lt"/>
              </a:rPr>
              <a:t>© Code.org, 2017. Code.org®, CODE-logoet og Hour of Code® er varemærker tilhørende Code.org</a:t>
            </a:r>
            <a:endParaRPr kumimoji="0" lang="da-D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200" b="0" i="0" u="none" strike="noStrike" kern="1200" cap="none" spc="0" normalizeH="0" baseline="0" noProof="0" dirty="0">
                <a:ln>
                  <a:noFill/>
                </a:ln>
                <a:solidFill>
                  <a:prstClr val="black"/>
                </a:solidFill>
                <a:effectLst/>
                <a:uLnTx/>
                <a:uFillTx/>
                <a:latin typeface="+mn-lt"/>
              </a:rPr>
              <a:t>Mojang © 2017. "Minecraft" er et varemærke tilhørende Mojang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200" b="0" i="0" u="none" strike="noStrike" kern="1200" cap="none" spc="0" normalizeH="0" baseline="0" noProof="0" dirty="0">
                <a:ln>
                  <a:noFill/>
                </a:ln>
                <a:solidFill>
                  <a:prstClr val="black"/>
                </a:solidFill>
                <a:effectLst/>
                <a:uLnTx/>
                <a:uFillTx/>
                <a:latin typeface="+mn-lt"/>
              </a:rPr>
              <a:t>© 2017 Microsoft Corporation. Alle rettigheder forbeholdes.</a:t>
            </a:r>
          </a:p>
          <a:p>
            <a:endParaRPr lang="da-DK"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da-DK"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u="none" dirty="0"/>
              <a:t>"Hvad tænker du, når du hører ordet "kodning"? Brug et par minutter på at tænke på "kodning", og hvad det betyder for dig."</a:t>
            </a:r>
          </a:p>
          <a:p>
            <a:endParaRPr lang="da-DK" b="0" u="none" baseline="0" dirty="0"/>
          </a:p>
          <a:p>
            <a:r>
              <a:rPr lang="da-DK" b="0" u="none" baseline="0" dirty="0"/>
              <a:t>[opfordring til diskussion]</a:t>
            </a:r>
          </a:p>
          <a:p>
            <a:endParaRPr lang="da-DK"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b="0" u="none" dirty="0"/>
              <a:t>"Lad os nu se en kort video, der viser, hvor populær kodning er blevet, og hvor mange unge mennesker, lige som jer, der har prøvet det!"</a:t>
            </a:r>
          </a:p>
          <a:p>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SLIDE OM MÅL:</a:t>
            </a:r>
            <a:r>
              <a:rPr lang="da-DK"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da-DK" b="0" u="none" baseline="0" dirty="0"/>
          </a:p>
          <a:p>
            <a:pPr>
              <a:defRPr/>
            </a:pPr>
            <a:r>
              <a:rPr lang="da-DK" dirty="0"/>
              <a:t>Mål: at igangsætte en diskussion og måle, hvilke forkerte opfattelser af kodning unge mennesker har.</a:t>
            </a:r>
            <a:r>
              <a:rPr lang="da-DK" b="0" u="none" baseline="0" dirty="0"/>
              <a:t> Vi ved, at der er nogle generelle fejlopfattelser af kodning og computervidenskab: At det kun er for dem, der er gode til matematik, "nørder" eller mest for drenge.</a:t>
            </a:r>
            <a:r>
              <a:rPr lang="da-DK" dirty="0"/>
              <a:t> </a:t>
            </a:r>
            <a:r>
              <a:rPr lang="da-DK" kern="1200" dirty="0">
                <a:effectLst/>
                <a:latin typeface="+mn-lt"/>
              </a:rPr>
              <a:t>I de næste slides retter vi eventuelle forkerte opfattelser af kodning for at ændre deltagernes syn på det, før vi går videre til læreprogrammet.</a:t>
            </a:r>
            <a:r>
              <a:rPr lang="da-DK" dirty="0"/>
              <a:t> </a:t>
            </a:r>
            <a:endParaRPr lang="da-DK" b="1" u="sng" dirty="0"/>
          </a:p>
          <a:p>
            <a:endParaRPr lang="da-DK" b="1" dirty="0"/>
          </a:p>
          <a:p>
            <a:r>
              <a:rPr lang="da-DK" b="1" u="sng" dirty="0"/>
              <a:t>NOTER TIL ARRANGØR:</a:t>
            </a:r>
          </a:p>
          <a:p>
            <a:r>
              <a:rPr lang="da-DK" b="0" u="none" dirty="0"/>
              <a:t>Vær forsigtig med ikke at forstærke myter ved at fremmane dem. Spørg gruppen, hvad de synes! Du vil muligvis blive overrasket!</a:t>
            </a:r>
          </a:p>
          <a:p>
            <a:endParaRPr lang="da-DK"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b="0" u="none" dirty="0"/>
              <a:t>"Først skal vi se en kort video, der viser, hvor populær kodning er blevet de seneste par år, og hvor mange unge mennesker, lige som jer, der har prøvet det!"</a:t>
            </a:r>
          </a:p>
          <a:p>
            <a:endParaRPr lang="da-DK"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da-DK"/>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SLIDE OM MÅL:</a:t>
            </a:r>
          </a:p>
          <a:p>
            <a:endParaRPr lang="da-DK" b="1" u="sng" baseline="0" dirty="0"/>
          </a:p>
          <a:p>
            <a:r>
              <a:rPr lang="da-DK" b="0" u="none" baseline="0" dirty="0"/>
              <a:t>At få unge mennesker interesserede i Hour of Code™-læreprogrammet.</a:t>
            </a:r>
            <a:endParaRPr lang="da-DK" b="1" u="sng" dirty="0"/>
          </a:p>
          <a:p>
            <a:endParaRPr lang="da-DK" b="1" u="sng"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r>
              <a:rPr lang="da-DK" dirty="0"/>
              <a:t>Videoen afspilles automatisk. </a:t>
            </a:r>
          </a:p>
          <a:p>
            <a:endParaRPr lang="da-DK" dirty="0"/>
          </a:p>
          <a:p>
            <a:pPr marL="0" marR="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Hvis du vil ændre sprog eller undertekster, kan du bruge linket nedenfor ved at klikke på tandhjulet for "indstillinger" nederst til højre i videoen. Du skal muligvis integrere linket igen, hvis du gør det: https://www.youtube.com/watch?t=1&amp;v=2DxWIxec6yo</a:t>
            </a:r>
            <a:endParaRPr lang="da-DK" dirty="0"/>
          </a:p>
          <a:p>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rPr>
              <a:t>Der findes flere videoer på code.org og andre materialer, hvis du leder efter et andet budskab til dit publikum.</a:t>
            </a:r>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da-DK"/>
          </a:p>
        </p:txBody>
      </p:sp>
    </p:spTree>
    <p:extLst>
      <p:ext uri="{BB962C8B-B14F-4D97-AF65-F5344CB8AC3E}">
        <p14:creationId xmlns:p14="http://schemas.microsoft.com/office/powerpoint/2010/main" val="260687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"Lad os tale om, hvad kodning </a:t>
            </a:r>
            <a:r>
              <a:rPr lang="da-DK" b="0" i="1" u="none" baseline="0" dirty="0"/>
              <a:t>ikke er</a:t>
            </a:r>
            <a:r>
              <a:rPr lang="da-DK" b="0" u="none" dirty="0"/>
              <a:t>. Kodning er ikke noget, som du er nødt til at gøre alene, og det er ikke så svært, som du tror!"</a:t>
            </a:r>
            <a:endParaRPr lang="da-DK" b="1" u="sng" dirty="0"/>
          </a:p>
          <a:p>
            <a:endParaRPr lang="da-DK" b="1" u="sng" dirty="0"/>
          </a:p>
          <a:p>
            <a:r>
              <a:rPr lang="da-DK" b="1" u="sng" dirty="0"/>
              <a:t>SLIDE OM MÅL: </a:t>
            </a: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Slide 5-8 har til formål at aflive nogle af de fejlopfattelser, som unge i alderen 11-14 har, om, hvordan folk, der koder, ser ud, og hvad kodning faktisk er. Vi vil virkelig gerne hjælpe disse unge mennesker med at nedbryde stereotyperne ved at fortælle dem, hvad kodning ikke er: </a:t>
            </a:r>
            <a:endParaRPr lang="da-DK" dirty="0"/>
          </a:p>
          <a:p>
            <a:pPr marL="628650" lvl="1" indent="-171450">
              <a:buFont typeface="Arial"/>
              <a:buChar char="•"/>
            </a:pPr>
            <a:r>
              <a:rPr lang="da-DK" sz="1200" kern="1200" dirty="0">
                <a:solidFill>
                  <a:schemeClr val="tx1"/>
                </a:solidFill>
                <a:effectLst/>
                <a:latin typeface="+mn-lt"/>
              </a:rPr>
              <a:t>En ensom aktivitet </a:t>
            </a:r>
            <a:endParaRPr lang="da-DK" dirty="0">
              <a:effectLst/>
            </a:endParaRPr>
          </a:p>
          <a:p>
            <a:pPr marL="628650" lvl="1" indent="-171450">
              <a:buFont typeface="Arial"/>
              <a:buChar char="•"/>
            </a:pPr>
            <a:r>
              <a:rPr lang="da-DK" sz="1200" kern="1200" dirty="0">
                <a:solidFill>
                  <a:schemeClr val="tx1"/>
                </a:solidFill>
                <a:effectLst/>
                <a:latin typeface="+mn-lt"/>
              </a:rPr>
              <a:t>En maskulin aktivitet </a:t>
            </a:r>
            <a:endParaRPr lang="da-DK" dirty="0">
              <a:effectLst/>
            </a:endParaRPr>
          </a:p>
          <a:p>
            <a:pPr marL="628650" lvl="1" indent="-171450">
              <a:buFont typeface="Arial"/>
              <a:buChar char="•"/>
            </a:pPr>
            <a:r>
              <a:rPr lang="da-DK" sz="1200" kern="1200" dirty="0">
                <a:solidFill>
                  <a:schemeClr val="tx1"/>
                </a:solidFill>
                <a:effectLst/>
                <a:latin typeface="+mn-lt"/>
              </a:rPr>
              <a:t>Kun for "nørder"</a:t>
            </a:r>
            <a:endParaRPr lang="da-DK" dirty="0">
              <a:effectLst/>
            </a:endParaRPr>
          </a:p>
          <a:p>
            <a:pPr marL="628650" lvl="1" indent="-171450">
              <a:buFont typeface="Arial"/>
              <a:buChar char="•"/>
            </a:pPr>
            <a:r>
              <a:rPr lang="da-DK" sz="1200" kern="1200" dirty="0">
                <a:solidFill>
                  <a:schemeClr val="tx1"/>
                </a:solidFill>
                <a:effectLst/>
                <a:latin typeface="+mn-lt"/>
              </a:rPr>
              <a:t>Kun for dem, der er gode til matematik </a:t>
            </a:r>
            <a:endParaRPr lang="da-DK" dirty="0">
              <a:effectLst/>
            </a:endParaRPr>
          </a:p>
          <a:p>
            <a:pPr marL="628650" lvl="1" indent="-171450">
              <a:buFont typeface="Arial"/>
              <a:buChar char="•"/>
            </a:pPr>
            <a:r>
              <a:rPr lang="da-DK" sz="1200" kern="1200" dirty="0">
                <a:solidFill>
                  <a:schemeClr val="tx1"/>
                </a:solidFill>
                <a:effectLst/>
                <a:latin typeface="+mn-lt"/>
              </a:rPr>
              <a:t>Kun for dem, der vil udvikle computerprogrammer </a:t>
            </a:r>
          </a:p>
          <a:p>
            <a:endParaRPr lang="da-D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da-DK"/>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a:defRPr/>
            </a:pPr>
            <a:r>
              <a:rPr lang="da-DK" dirty="0"/>
              <a:t>"Kodning er heller ikke at sidde alene ved et skrivebord i timevis!</a:t>
            </a:r>
            <a:r>
              <a:rPr lang="da-DK" b="0" u="none" dirty="0"/>
              <a:t> Diverse kodningsteams udvikler bedre løsninger og bedre softwareprodukter.</a:t>
            </a:r>
            <a:r>
              <a:rPr lang="da-DK" dirty="0"/>
              <a:t> </a:t>
            </a:r>
            <a:endParaRPr lang="da-DK" b="1" u="sng" dirty="0"/>
          </a:p>
          <a:p>
            <a:endParaRPr lang="da-DK" b="1" u="sng" dirty="0"/>
          </a:p>
          <a:p>
            <a:r>
              <a:rPr lang="da-DK" b="1" u="sng" dirty="0"/>
              <a:t>SLIDE OM MÅL: </a:t>
            </a:r>
          </a:p>
          <a:p>
            <a:endParaRPr lang="da-DK" b="1" u="sng" dirty="0"/>
          </a:p>
          <a:p>
            <a:r>
              <a:rPr lang="da-DK" dirty="0"/>
              <a:t>Kodning er for alle. Kodningsteam udvikler bedre softwareprodukter.</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da-DK"/>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u="none" dirty="0"/>
              <a:t>"Det, som du måske ikke ved, er, at kodning </a:t>
            </a:r>
            <a:r>
              <a:rPr lang="da-DK" b="0" i="1" u="none" baseline="0" dirty="0"/>
              <a:t>faktisk </a:t>
            </a:r>
            <a:r>
              <a:rPr lang="da-DK" b="0" i="0" u="none" baseline="0" dirty="0"/>
              <a:t>er ganske nyttigt på arbejdspladsen…"</a:t>
            </a:r>
            <a:endParaRPr lang="da-DK" b="1" u="sng" dirty="0"/>
          </a:p>
          <a:p>
            <a:endParaRPr lang="da-DK" b="1" u="sng" dirty="0"/>
          </a:p>
          <a:p>
            <a:r>
              <a:rPr lang="da-DK" b="1" u="sng" dirty="0"/>
              <a:t>SLIDE OM MÅL:</a:t>
            </a:r>
            <a:endParaRPr lang="da-DK" b="0" u="none" dirty="0"/>
          </a:p>
          <a:p>
            <a:endParaRPr lang="da-DK"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At få folk til at grine – dette slide er en joke og kun for sjov!</a:t>
            </a:r>
            <a:r>
              <a:rPr lang="da-DK" dirty="0"/>
              <a:t> </a:t>
            </a:r>
            <a:endParaRPr lang="da-DK" b="1" u="sng" dirty="0"/>
          </a:p>
          <a:p>
            <a:endParaRPr lang="da-DK" b="1" dirty="0"/>
          </a:p>
          <a:p>
            <a:r>
              <a:rPr lang="da-DK" b="1" u="sng" dirty="0"/>
              <a:t>BILLEDINSTRUKTIONER TIL DETTE SLIDE:</a:t>
            </a:r>
          </a:p>
          <a:p>
            <a:endParaRPr lang="da-DK" sz="1200" b="1" u="sng" kern="1200" baseline="0" dirty="0">
              <a:solidFill>
                <a:schemeClr val="tx1"/>
              </a:solidFill>
              <a:effectLst/>
              <a:latin typeface="+mn-lt"/>
              <a:ea typeface="+mn-ea"/>
              <a:cs typeface="+mn-cs"/>
            </a:endParaRPr>
          </a:p>
          <a:p>
            <a:r>
              <a:rPr lang="da-DK" sz="1200" b="0" u="none" kern="1200" baseline="0" dirty="0">
                <a:solidFill>
                  <a:schemeClr val="tx1"/>
                </a:solidFill>
                <a:effectLst/>
                <a:latin typeface="+mn-lt"/>
              </a:rPr>
              <a:t>Billedet til dette slide bør blot være et fjollet billede eller en .gif for at holde publikum motiveret. </a:t>
            </a:r>
            <a:endParaRPr lang="da-DK" sz="1200" b="0" u="none" kern="1200" dirty="0">
              <a:solidFill>
                <a:schemeClr val="tx1"/>
              </a:solidFill>
              <a:effectLst/>
              <a:latin typeface="+mn-lt"/>
              <a:ea typeface="+mn-ea"/>
              <a:cs typeface="+mn-cs"/>
            </a:endParaRPr>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da-DK"/>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u="sng" dirty="0"/>
              <a:t>EKSEMPEL-SCRIPT:</a:t>
            </a:r>
          </a:p>
          <a:p>
            <a:endParaRPr lang="da-DK" b="1" u="sng" dirty="0"/>
          </a:p>
          <a:p>
            <a:r>
              <a:rPr lang="da-DK" b="0" u="none" dirty="0"/>
              <a:t>"Bare for sjov!"</a:t>
            </a:r>
          </a:p>
          <a:p>
            <a:endParaRPr lang="da-DK" b="1" u="sng" dirty="0"/>
          </a:p>
          <a:p>
            <a:r>
              <a:rPr lang="da-DK" b="1" u="sng" dirty="0"/>
              <a:t>SLIDE OM MÅL:</a:t>
            </a:r>
          </a:p>
          <a:p>
            <a:endParaRPr lang="da-DK" b="1" u="sng" dirty="0"/>
          </a:p>
          <a:p>
            <a:r>
              <a:rPr lang="da-DK" b="0" u="none" dirty="0"/>
              <a:t>At afsløre, at det forrige slide var en joke.</a:t>
            </a:r>
          </a:p>
          <a:p>
            <a:endParaRPr lang="da-DK"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da-DK"/>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a-DK" b="1" u="sng" dirty="0"/>
              <a:t>EKSEMPEL-SCRIPT:</a:t>
            </a:r>
          </a:p>
          <a:p>
            <a:pPr marL="0" marR="0" indent="0" algn="l" defTabSz="914400" rtl="0" eaLnBrk="1" fontAlgn="auto" latinLnBrk="0" hangingPunct="1">
              <a:lnSpc>
                <a:spcPct val="100000"/>
              </a:lnSpc>
              <a:spcBef>
                <a:spcPts val="0"/>
              </a:spcBef>
              <a:spcAft>
                <a:spcPts val="0"/>
              </a:spcAft>
              <a:buClrTx/>
              <a:buSzTx/>
              <a:buFontTx/>
              <a:buNone/>
              <a:tabLst/>
              <a:defRPr/>
            </a:pPr>
            <a:endParaRPr lang="da-DK" b="1" u="sng" dirty="0"/>
          </a:p>
          <a:p>
            <a:pPr marL="0" marR="0" indent="0" algn="l" defTabSz="914400" rtl="0" eaLnBrk="1" fontAlgn="auto" latinLnBrk="0" hangingPunct="1">
              <a:lnSpc>
                <a:spcPct val="100000"/>
              </a:lnSpc>
              <a:spcBef>
                <a:spcPts val="0"/>
              </a:spcBef>
              <a:spcAft>
                <a:spcPts val="0"/>
              </a:spcAft>
              <a:buClrTx/>
              <a:buSzTx/>
              <a:buFontTx/>
              <a:buNone/>
              <a:tabLst/>
              <a:defRPr/>
            </a:pPr>
            <a:r>
              <a:rPr lang="da-DK" b="0" u="none" dirty="0"/>
              <a:t>"Lad os nu tale om, hvad kodning </a:t>
            </a:r>
            <a:r>
              <a:rPr lang="da-DK" b="0" i="1" u="none" dirty="0"/>
              <a:t>faktisk </a:t>
            </a:r>
            <a:r>
              <a:rPr lang="da-DK" b="0" u="none" dirty="0"/>
              <a:t>er. Du ved det måske ikke, men det er en gruppeaktivitet, og det er for både drenge </a:t>
            </a:r>
            <a:r>
              <a:rPr lang="da-DK" b="0" i="1" u="none" baseline="0" dirty="0"/>
              <a:t>og</a:t>
            </a:r>
            <a:r>
              <a:rPr lang="da-DK" b="0" u="none" dirty="0"/>
              <a:t> piger!"</a:t>
            </a:r>
          </a:p>
          <a:p>
            <a:endParaRPr lang="da-DK" b="1" u="sng" dirty="0"/>
          </a:p>
          <a:p>
            <a:r>
              <a:rPr lang="da-DK" b="1" u="sng" dirty="0"/>
              <a:t>SLIDE OM MÅL:</a:t>
            </a:r>
          </a:p>
          <a:p>
            <a:endParaRPr lang="da-DK" b="1" u="sng" dirty="0"/>
          </a:p>
          <a:p>
            <a:r>
              <a:rPr lang="da-DK" sz="1200" kern="1200" dirty="0">
                <a:solidFill>
                  <a:schemeClr val="tx1"/>
                </a:solidFill>
                <a:effectLst/>
                <a:latin typeface="+mn-lt"/>
              </a:rPr>
              <a:t>I slide 9-12 viser vi</a:t>
            </a:r>
            <a:r>
              <a:rPr lang="da-DK" dirty="0"/>
              <a:t> </a:t>
            </a:r>
            <a:r>
              <a:rPr lang="da-DK" sz="1200" kern="1200" dirty="0">
                <a:solidFill>
                  <a:schemeClr val="tx1"/>
                </a:solidFill>
                <a:effectLst/>
                <a:latin typeface="+mn-lt"/>
              </a:rPr>
              <a:t>visuelt unge mennesker, hvor sjovt kodning kan være. Vi vil meget gerne fremhæve, at kodning</a:t>
            </a:r>
            <a:r>
              <a:rPr lang="da-DK" sz="1200" b="1" kern="1200" dirty="0">
                <a:solidFill>
                  <a:schemeClr val="tx1"/>
                </a:solidFill>
                <a:effectLst/>
                <a:latin typeface="+mn-lt"/>
              </a:rPr>
              <a:t> er</a:t>
            </a:r>
            <a:r>
              <a:rPr lang="da-DK" sz="1200" kern="1200" dirty="0">
                <a:solidFill>
                  <a:schemeClr val="tx1"/>
                </a:solidFill>
                <a:effectLst/>
                <a:latin typeface="+mn-lt"/>
              </a:rPr>
              <a:t>: </a:t>
            </a:r>
            <a:endParaRPr lang="da-DK" dirty="0">
              <a:effectLst/>
            </a:endParaRPr>
          </a:p>
          <a:p>
            <a:pPr marL="628650" lvl="1" indent="-171450">
              <a:buFont typeface="Arial"/>
              <a:buChar char="•"/>
            </a:pPr>
            <a:r>
              <a:rPr lang="da-DK" sz="1200" kern="1200" dirty="0">
                <a:solidFill>
                  <a:schemeClr val="tx1"/>
                </a:solidFill>
                <a:effectLst/>
                <a:latin typeface="+mn-lt"/>
              </a:rPr>
              <a:t>Samarbejde </a:t>
            </a:r>
            <a:endParaRPr lang="da-DK" dirty="0">
              <a:effectLst/>
            </a:endParaRPr>
          </a:p>
          <a:p>
            <a:pPr marL="628650" lvl="1" indent="-171450">
              <a:buFont typeface="Arial"/>
              <a:buChar char="•"/>
            </a:pPr>
            <a:r>
              <a:rPr lang="da-DK" sz="1200" kern="1200" dirty="0">
                <a:solidFill>
                  <a:schemeClr val="tx1"/>
                </a:solidFill>
                <a:effectLst/>
                <a:latin typeface="+mn-lt"/>
              </a:rPr>
              <a:t>For begge køn</a:t>
            </a:r>
            <a:endParaRPr lang="da-DK" dirty="0">
              <a:effectLst/>
            </a:endParaRPr>
          </a:p>
          <a:p>
            <a:pPr marL="628650" lvl="1" indent="-171450">
              <a:buFont typeface="Arial"/>
              <a:buChar char="•"/>
            </a:pPr>
            <a:r>
              <a:rPr lang="da-DK" sz="1200" kern="1200" dirty="0">
                <a:solidFill>
                  <a:schemeClr val="tx1"/>
                </a:solidFill>
                <a:effectLst/>
                <a:latin typeface="+mn-lt"/>
              </a:rPr>
              <a:t>For introverte og ekstroverte </a:t>
            </a:r>
            <a:endParaRPr lang="da-DK" dirty="0">
              <a:effectLst/>
            </a:endParaRPr>
          </a:p>
          <a:p>
            <a:pPr marL="628650" lvl="1" indent="-171450">
              <a:buFont typeface="Arial"/>
              <a:buChar char="•"/>
            </a:pPr>
            <a:r>
              <a:rPr lang="da-DK" sz="1200" kern="1200" dirty="0">
                <a:solidFill>
                  <a:schemeClr val="tx1"/>
                </a:solidFill>
                <a:effectLst/>
                <a:latin typeface="+mn-lt"/>
              </a:rPr>
              <a:t>Om problemløsning. Kodning har faktisk meget lidt matematik. </a:t>
            </a:r>
            <a:endParaRPr lang="da-DK" dirty="0">
              <a:effectLst/>
            </a:endParaRPr>
          </a:p>
          <a:p>
            <a:pPr marL="628650" lvl="1" indent="-171450">
              <a:buFont typeface="Arial"/>
              <a:buChar char="•"/>
            </a:pPr>
            <a:r>
              <a:rPr lang="da-DK" sz="1200" kern="1200" dirty="0">
                <a:solidFill>
                  <a:schemeClr val="tx1"/>
                </a:solidFill>
                <a:effectLst/>
                <a:latin typeface="+mn-lt"/>
              </a:rPr>
              <a:t>For dem, der vil bruge computere til at forstærke deres interesser </a:t>
            </a:r>
            <a:endParaRPr lang="da-DK" dirty="0">
              <a:effectLst/>
            </a:endParaRPr>
          </a:p>
          <a:p>
            <a:endParaRPr lang="da-DK" b="1" dirty="0"/>
          </a:p>
          <a:p>
            <a:r>
              <a:rPr lang="da-DK" b="1" u="sng" dirty="0"/>
              <a:t>BILLEDINSTRUKTIONER TIL DETTE SLIDE:</a:t>
            </a:r>
            <a:endParaRPr lang="da-DK" sz="1200" u="sng"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r>
              <a:rPr lang="da-DK" sz="1200" kern="1200" dirty="0">
                <a:solidFill>
                  <a:schemeClr val="tx1"/>
                </a:solidFill>
                <a:effectLst/>
                <a:latin typeface="+mn-lt"/>
              </a:rPr>
              <a:t>Hvis dette billede skal udskiftes, skal du sikre dig, at det overholder følgende kriterier: </a:t>
            </a:r>
            <a:endParaRPr lang="da-DK" dirty="0"/>
          </a:p>
          <a:p>
            <a:pPr marL="628650" lvl="1" indent="-171450">
              <a:buFont typeface="Arial"/>
              <a:buChar char="•"/>
            </a:pPr>
            <a:r>
              <a:rPr lang="da-DK" sz="1200" kern="1200" dirty="0">
                <a:solidFill>
                  <a:schemeClr val="tx1"/>
                </a:solidFill>
                <a:effectLst/>
                <a:latin typeface="+mn-lt"/>
              </a:rPr>
              <a:t>Indeholder unge i alderen 11-14 </a:t>
            </a:r>
            <a:endParaRPr lang="da-DK" dirty="0">
              <a:effectLst/>
            </a:endParaRPr>
          </a:p>
          <a:p>
            <a:pPr marL="628650" lvl="1" indent="-171450">
              <a:buFont typeface="Arial"/>
              <a:buChar char="•"/>
            </a:pPr>
            <a:r>
              <a:rPr lang="da-DK" sz="1200" kern="1200" dirty="0">
                <a:solidFill>
                  <a:schemeClr val="tx1"/>
                </a:solidFill>
                <a:effectLst/>
                <a:latin typeface="+mn-lt"/>
              </a:rPr>
              <a:t>Viser, at deltagerne har det sjovt med teknologi</a:t>
            </a:r>
            <a:endParaRPr lang="da-DK" dirty="0">
              <a:effectLst/>
            </a:endParaRPr>
          </a:p>
          <a:p>
            <a:pPr marL="628650" lvl="1" indent="-171450">
              <a:buFont typeface="Arial"/>
              <a:buChar char="•"/>
            </a:pPr>
            <a:r>
              <a:rPr lang="da-DK" sz="1200" kern="1200" dirty="0">
                <a:solidFill>
                  <a:schemeClr val="tx1"/>
                </a:solidFill>
                <a:effectLst/>
                <a:latin typeface="+mn-lt"/>
              </a:rPr>
              <a:t>Indeholder en gruppe mennesker, ikke kun enkeltpersoner </a:t>
            </a:r>
          </a:p>
          <a:p>
            <a:pPr marL="628650" lvl="1" indent="-171450">
              <a:buFont typeface="Arial"/>
              <a:buChar char="•"/>
            </a:pPr>
            <a:r>
              <a:rPr lang="da-DK" sz="1200" kern="1200" dirty="0">
                <a:solidFill>
                  <a:schemeClr val="tx1"/>
                </a:solidFill>
                <a:effectLst/>
                <a:latin typeface="+mn-lt"/>
              </a:rPr>
              <a:t>Indeholder piger</a:t>
            </a:r>
            <a:endParaRPr lang="da-DK" dirty="0">
              <a:effectLst/>
            </a:endParaRPr>
          </a:p>
          <a:p>
            <a:endParaRPr lang="da-DK" sz="1200" kern="1200" dirty="0">
              <a:solidFill>
                <a:schemeClr val="tx1"/>
              </a:solidFill>
              <a:effectLst/>
              <a:latin typeface="+mn-lt"/>
              <a:ea typeface="+mn-ea"/>
              <a:cs typeface="+mn-cs"/>
            </a:endParaRPr>
          </a:p>
          <a:p>
            <a:endParaRPr lang="da-DK" sz="1200" kern="1200" dirty="0">
              <a:solidFill>
                <a:schemeClr val="tx1"/>
              </a:solidFill>
              <a:effectLst/>
              <a:latin typeface="+mn-lt"/>
              <a:ea typeface="+mn-ea"/>
              <a:cs typeface="+mn-cs"/>
            </a:endParaRPr>
          </a:p>
          <a:p>
            <a:endParaRPr lang="da-DK"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da-DK"/>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da-DK" sz="3600" dirty="0">
                <a:solidFill>
                  <a:schemeClr val="bg1"/>
                </a:solidFill>
                <a:latin typeface="Segoe UI Light" panose="020B0502040204020203" pitchFamily="34" charset="0"/>
              </a:rPr>
              <a:t>Velkommen til</a:t>
            </a:r>
          </a:p>
          <a:p>
            <a:r>
              <a:rPr lang="da-DK" sz="3600" dirty="0">
                <a:solidFill>
                  <a:schemeClr val="bg1"/>
                </a:solidFill>
                <a:latin typeface="Segoe UI Light" panose="020B0502040204020203" pitchFamily="34" charset="0"/>
              </a:rPr>
              <a:t>Minecraft Hour of Code</a:t>
            </a:r>
            <a:r>
              <a:rPr lang="da-DK" sz="3600" baseline="30000" dirty="0">
                <a:solidFill>
                  <a:schemeClr val="bg1"/>
                </a:solidFill>
                <a:latin typeface="Segoe UI Light" panose="020B0502040204020203" pitchFamily="34" charset="0"/>
              </a:rPr>
              <a:t>™</a:t>
            </a:r>
            <a:endParaRPr lang="da-DK"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da-DK" dirty="0"/>
              <a:t>Velkommen til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da-DK"/>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En lille gruppe børn samarbejder om et projekt&#10;" title="En lille gruppe børn samarbejder om et projekt"/>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Det er dette.</a:t>
            </a:r>
          </a:p>
        </p:txBody>
      </p:sp>
      <p:sp>
        <p:nvSpPr>
          <p:cNvPr id="4" name="Title 3" hidden="1"/>
          <p:cNvSpPr>
            <a:spLocks noGrp="1"/>
          </p:cNvSpPr>
          <p:nvPr>
            <p:ph type="ctrTitle"/>
          </p:nvPr>
        </p:nvSpPr>
        <p:spPr/>
        <p:txBody>
          <a:bodyPr/>
          <a:lstStyle/>
          <a:p>
            <a:r>
              <a:rPr lang="da-DK"/>
              <a:t>Og dette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da-DK"/>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5143500" cy="646331"/>
          </a:xfrm>
          <a:prstGeom prst="rect">
            <a:avLst/>
          </a:prstGeom>
        </p:spPr>
        <p:txBody>
          <a:bodyPr wrap="square">
            <a:spAutoFit/>
          </a:bodyPr>
          <a:lstStyle/>
          <a:p>
            <a:r>
              <a:rPr lang="da-DK" sz="3600" dirty="0">
                <a:solidFill>
                  <a:schemeClr val="bg1"/>
                </a:solidFill>
                <a:latin typeface="Segoe UI Light" panose="020B0502040204020203" pitchFamily="34" charset="0"/>
              </a:rPr>
              <a:t>Kodning handler om...</a:t>
            </a:r>
          </a:p>
        </p:txBody>
      </p:sp>
      <p:sp>
        <p:nvSpPr>
          <p:cNvPr id="5" name="Title 4" hidden="1"/>
          <p:cNvSpPr>
            <a:spLocks noGrp="1"/>
          </p:cNvSpPr>
          <p:nvPr>
            <p:ph type="ctrTitle"/>
          </p:nvPr>
        </p:nvSpPr>
        <p:spPr/>
        <p:txBody>
          <a:bodyPr/>
          <a:lstStyle/>
          <a:p>
            <a:r>
              <a:rPr lang="da-DK"/>
              <a:t>Kodning handler om</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da-DK"/>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1380" y="0"/>
            <a:ext cx="8566302"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Problemløsning</a:t>
            </a:r>
          </a:p>
        </p:txBody>
      </p:sp>
      <p:sp>
        <p:nvSpPr>
          <p:cNvPr id="6" name="Title 5" hidden="1"/>
          <p:cNvSpPr>
            <a:spLocks noGrp="1"/>
          </p:cNvSpPr>
          <p:nvPr>
            <p:ph type="ctrTitle"/>
          </p:nvPr>
        </p:nvSpPr>
        <p:spPr/>
        <p:txBody>
          <a:bodyPr/>
          <a:lstStyle/>
          <a:p>
            <a:r>
              <a:rPr lang="da-DK"/>
              <a:t>Problemløsning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da-DK"/>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rveblyanter" title="Farveblyan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Kreativitet</a:t>
            </a:r>
          </a:p>
        </p:txBody>
      </p:sp>
      <p:sp>
        <p:nvSpPr>
          <p:cNvPr id="4" name="Title 3" hidden="1"/>
          <p:cNvSpPr>
            <a:spLocks noGrp="1"/>
          </p:cNvSpPr>
          <p:nvPr>
            <p:ph type="ctrTitle"/>
          </p:nvPr>
        </p:nvSpPr>
        <p:spPr/>
        <p:txBody>
          <a:bodyPr/>
          <a:lstStyle/>
          <a:p>
            <a:r>
              <a:rPr lang="da-DK"/>
              <a:t>Kreativitet</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da-DK"/>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rls Who Code 2 | af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Samarbejde</a:t>
            </a:r>
          </a:p>
        </p:txBody>
      </p:sp>
      <p:sp>
        <p:nvSpPr>
          <p:cNvPr id="9" name="Title 8" hidden="1"/>
          <p:cNvSpPr>
            <a:spLocks noGrp="1"/>
          </p:cNvSpPr>
          <p:nvPr>
            <p:ph type="ctrTitle"/>
          </p:nvPr>
        </p:nvSpPr>
        <p:spPr/>
        <p:txBody>
          <a:bodyPr/>
          <a:lstStyle/>
          <a:p>
            <a:r>
              <a:rPr lang="da-DK"/>
              <a:t>Samarbejde</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da-DK"/>
          </a:p>
        </p:txBody>
      </p:sp>
      <p:pic>
        <p:nvPicPr>
          <p:cNvPr id="8" name="Picture 7">
            <a:extLst>
              <a:ext uri="{FF2B5EF4-FFF2-40B4-BE49-F238E27FC236}">
                <a16:creationId xmlns:a16="http://schemas.microsoft.com/office/drawing/2014/main" id="{06296FA7-01FE-4F8A-AD5C-2C7468DC6D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193758"/>
            <a:ext cx="685800" cy="685800"/>
          </a:xfrm>
          <a:prstGeom prst="rect">
            <a:avLst/>
          </a:prstGeom>
        </p:spPr>
      </p:pic>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Spørgsmål</a:t>
            </a:r>
          </a:p>
        </p:txBody>
      </p:sp>
      <p:sp>
        <p:nvSpPr>
          <p:cNvPr id="15" name="Rectangle 14"/>
          <p:cNvSpPr/>
          <p:nvPr/>
        </p:nvSpPr>
        <p:spPr>
          <a:xfrm>
            <a:off x="4816643" y="2041604"/>
            <a:ext cx="4041607" cy="1754327"/>
          </a:xfrm>
          <a:prstGeom prst="rect">
            <a:avLst/>
          </a:prstGeom>
        </p:spPr>
        <p:txBody>
          <a:bodyPr wrap="square">
            <a:spAutoFit/>
          </a:bodyPr>
          <a:lstStyle/>
          <a:p>
            <a:r>
              <a:rPr lang="da-DK" sz="3600">
                <a:latin typeface="Segoe UI Light" panose="020B0502040204020203" pitchFamily="34" charset="0"/>
              </a:rPr>
              <a:t>Hvad kan du og dine venner godt lide at lave? </a:t>
            </a:r>
          </a:p>
        </p:txBody>
      </p:sp>
      <p:sp>
        <p:nvSpPr>
          <p:cNvPr id="3" name="Title 2" hidden="1"/>
          <p:cNvSpPr>
            <a:spLocks noGrp="1"/>
          </p:cNvSpPr>
          <p:nvPr>
            <p:ph type="ctrTitle"/>
          </p:nvPr>
        </p:nvSpPr>
        <p:spPr/>
        <p:txBody>
          <a:bodyPr/>
          <a:lstStyle/>
          <a:p>
            <a:r>
              <a:rPr lang="da-DK"/>
              <a:t>Hvad kan du godt lide at lave?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da-DK"/>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nister&#10;" title="Gnis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Tekst fremhævet med orange &quot;kan hjælpe dig med at bringe dem til live&quot; for at fremhæve dette slides budskab&#10;" title="Tekst fremhævet med orange &quot;kan hjælpe dig med at bringe dem til live&quot; for at fremhæve dette slides budskab"/>
          <p:cNvGrpSpPr/>
          <p:nvPr/>
        </p:nvGrpSpPr>
        <p:grpSpPr>
          <a:xfrm>
            <a:off x="731633" y="2882300"/>
            <a:ext cx="3564595" cy="1606381"/>
            <a:chOff x="642425" y="3016112"/>
            <a:chExt cx="3564595" cy="1606381"/>
          </a:xfrm>
        </p:grpSpPr>
        <p:sp>
          <p:nvSpPr>
            <p:cNvPr id="4" name="TextBox 3"/>
            <p:cNvSpPr txBox="1"/>
            <p:nvPr/>
          </p:nvSpPr>
          <p:spPr>
            <a:xfrm>
              <a:off x="642425" y="3016112"/>
              <a:ext cx="3564595" cy="45720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573415"/>
              <a:ext cx="3303337" cy="45720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966538" cy="457200"/>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755118" cy="2862322"/>
          </a:xfrm>
          <a:prstGeom prst="rect">
            <a:avLst/>
          </a:prstGeom>
        </p:spPr>
        <p:txBody>
          <a:bodyPr wrap="square" anchor="ctr" anchorCtr="0">
            <a:spAutoFit/>
          </a:bodyPr>
          <a:lstStyle/>
          <a:p>
            <a:r>
              <a:rPr lang="da-DK" sz="3600" dirty="0">
                <a:solidFill>
                  <a:schemeClr val="bg1"/>
                </a:solidFill>
                <a:latin typeface="Segoe UI Light" panose="020B0502040204020203" pitchFamily="34" charset="0"/>
              </a:rPr>
              <a:t>Uanset hvilke interesser du har, kan kodning være med til at bringe dem til live. </a:t>
            </a:r>
          </a:p>
        </p:txBody>
      </p:sp>
      <p:sp>
        <p:nvSpPr>
          <p:cNvPr id="12" name="Title 11" hidden="1"/>
          <p:cNvSpPr>
            <a:spLocks noGrp="1"/>
          </p:cNvSpPr>
          <p:nvPr>
            <p:ph type="ctrTitle"/>
          </p:nvPr>
        </p:nvSpPr>
        <p:spPr/>
        <p:txBody>
          <a:bodyPr/>
          <a:lstStyle/>
          <a:p>
            <a:r>
              <a:rPr lang="da-DK"/>
              <a:t>Gør dine interesser levende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da-DK"/>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g kvinde bruger et kamera til at tage et billede&#10;" title="Ung kvinde bruger et kamera til at tage et billede"/>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Tekst fremhævet med orange &quot;brug det, du lærer, i dine interesser&quot; for at fremhæve dette slides budskab&#10;" title="Tekst fremhævet med orange &quot;brug det, du lærer, i dine interesser&quot; for at fremhæve dette slides budskab"/>
          <p:cNvGrpSpPr/>
          <p:nvPr/>
        </p:nvGrpSpPr>
        <p:grpSpPr>
          <a:xfrm>
            <a:off x="669924" y="3129091"/>
            <a:ext cx="4860020" cy="1118211"/>
            <a:chOff x="669924" y="3397250"/>
            <a:chExt cx="3812286" cy="955870"/>
          </a:xfrm>
        </p:grpSpPr>
        <p:sp>
          <p:nvSpPr>
            <p:cNvPr id="7" name="TextBox 6" hidden="1"/>
            <p:cNvSpPr txBox="1"/>
            <p:nvPr/>
          </p:nvSpPr>
          <p:spPr>
            <a:xfrm>
              <a:off x="669925" y="3397250"/>
              <a:ext cx="2164268"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2284853" y="3478524"/>
              <a:ext cx="2197357" cy="390824"/>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3962295"/>
              <a:ext cx="2434668" cy="390825"/>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da-DK"/>
              <a:t>Brug din læring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da-DK"/>
          </a:p>
        </p:txBody>
      </p:sp>
      <p:sp>
        <p:nvSpPr>
          <p:cNvPr id="19" name="Rectangle 18">
            <a:extLst>
              <a:ext uri="{FF2B5EF4-FFF2-40B4-BE49-F238E27FC236}">
                <a16:creationId xmlns:a16="http://schemas.microsoft.com/office/drawing/2014/main" id="{3DA4433F-6F51-48C2-9CB7-9FA50740CB13}"/>
              </a:ext>
            </a:extLst>
          </p:cNvPr>
          <p:cNvSpPr/>
          <p:nvPr/>
        </p:nvSpPr>
        <p:spPr>
          <a:xfrm>
            <a:off x="609600" y="1432847"/>
            <a:ext cx="5486400" cy="2862322"/>
          </a:xfrm>
          <a:prstGeom prst="rect">
            <a:avLst/>
          </a:prstGeom>
        </p:spPr>
        <p:txBody>
          <a:bodyPr wrap="square" anchor="ctr" anchorCtr="0">
            <a:spAutoFit/>
          </a:bodyPr>
          <a:lstStyle/>
          <a:p>
            <a:r>
              <a:rPr lang="da-DK" sz="3600" dirty="0">
                <a:solidFill>
                  <a:schemeClr val="bg1"/>
                </a:solidFill>
                <a:latin typeface="Segoe UI Light" panose="020B0502040204020203" pitchFamily="34" charset="0"/>
              </a:rPr>
              <a:t>Mens du laver din Minecraft Hour of Code™,</a:t>
            </a:r>
          </a:p>
          <a:p>
            <a:r>
              <a:rPr lang="da-DK" sz="3600" dirty="0">
                <a:solidFill>
                  <a:schemeClr val="bg1"/>
                </a:solidFill>
                <a:latin typeface="Segoe UI Light" panose="020B0502040204020203" pitchFamily="34" charset="0"/>
              </a:rPr>
              <a:t>så tænk på, hvordan du kan bruge det, du lærer, </a:t>
            </a:r>
            <a:br>
              <a:rPr lang="da-DK" sz="3600" dirty="0">
                <a:solidFill>
                  <a:schemeClr val="bg1"/>
                </a:solidFill>
                <a:latin typeface="Segoe UI Light" panose="020B0502040204020203" pitchFamily="34" charset="0"/>
              </a:rPr>
            </a:br>
            <a:r>
              <a:rPr lang="da-DK" sz="3600" dirty="0">
                <a:solidFill>
                  <a:schemeClr val="bg1"/>
                </a:solidFill>
                <a:latin typeface="Segoe UI Light" panose="020B0502040204020203" pitchFamily="34" charset="0"/>
              </a:rPr>
              <a:t>i dine interesser.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ændte elever jubler entusiastisk - 17296178822_cbb6afac3f_b (1).jpg" title="Spændte elever jubler entusiastisk"/>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940924" cy="1754326"/>
          </a:xfrm>
          <a:prstGeom prst="rect">
            <a:avLst/>
          </a:prstGeom>
        </p:spPr>
        <p:txBody>
          <a:bodyPr wrap="square">
            <a:spAutoFit/>
          </a:bodyPr>
          <a:lstStyle/>
          <a:p>
            <a:r>
              <a:rPr lang="da-DK" sz="3600" dirty="0">
                <a:solidFill>
                  <a:schemeClr val="bg1"/>
                </a:solidFill>
                <a:latin typeface="Segoe UI Light" panose="020B0502040204020203" pitchFamily="34" charset="0"/>
              </a:rPr>
              <a:t>Minecraft</a:t>
            </a:r>
          </a:p>
          <a:p>
            <a:r>
              <a:rPr lang="da-DK" sz="3600" dirty="0">
                <a:solidFill>
                  <a:schemeClr val="bg1"/>
                </a:solidFill>
                <a:latin typeface="Segoe UI Light" panose="020B0502040204020203" pitchFamily="34" charset="0"/>
              </a:rPr>
              <a:t>Hour of Code™:</a:t>
            </a:r>
            <a:r>
              <a:rPr lang="da-DK" dirty="0"/>
              <a:t> </a:t>
            </a:r>
          </a:p>
          <a:p>
            <a:r>
              <a:rPr lang="da-DK" sz="3600" dirty="0">
                <a:solidFill>
                  <a:schemeClr val="bg1"/>
                </a:solidFill>
                <a:latin typeface="Segoe UI Light" panose="020B0502040204020203" pitchFamily="34" charset="0"/>
              </a:rPr>
              <a:t>Sådan foregår det!</a:t>
            </a:r>
          </a:p>
        </p:txBody>
      </p:sp>
      <p:sp>
        <p:nvSpPr>
          <p:cNvPr id="7" name="Title 6" hidden="1"/>
          <p:cNvSpPr>
            <a:spLocks noGrp="1"/>
          </p:cNvSpPr>
          <p:nvPr>
            <p:ph type="ctrTitle"/>
          </p:nvPr>
        </p:nvSpPr>
        <p:spPr/>
        <p:txBody>
          <a:bodyPr/>
          <a:lstStyle/>
          <a:p>
            <a:r>
              <a:rPr lang="da-DK"/>
              <a:t>Sådan foregår det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da-DK"/>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302553" cy="1200329"/>
          </a:xfrm>
          <a:prstGeom prst="rect">
            <a:avLst/>
          </a:prstGeom>
        </p:spPr>
        <p:txBody>
          <a:bodyPr wrap="square">
            <a:spAutoFit/>
          </a:bodyPr>
          <a:lstStyle/>
          <a:p>
            <a:r>
              <a:rPr lang="da-DK" sz="3600" dirty="0">
                <a:solidFill>
                  <a:schemeClr val="bg1"/>
                </a:solidFill>
                <a:latin typeface="Segoe UI Light" panose="020B0502040204020203" pitchFamily="34" charset="0"/>
              </a:rPr>
              <a:t>Minecraft Hour of Code™: </a:t>
            </a:r>
          </a:p>
          <a:p>
            <a:r>
              <a:rPr lang="da-DK"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da-DK"/>
              <a:t>Sådan foregår det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da-DK"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da-DK" sz="3600">
                <a:solidFill>
                  <a:schemeClr val="bg1"/>
                </a:solidFill>
                <a:latin typeface="Segoe UI Light" panose="020B0502040204020203" pitchFamily="34" charset="0"/>
              </a:rPr>
              <a:t>Lad os tale lidt om kodning, før vi går i gang.</a:t>
            </a:r>
            <a:endParaRPr lang="da-DK" sz="180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da-DK"/>
              <a:t>Lad os snakke om kodning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da-DK"/>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12594"/>
            <a:ext cx="9144000" cy="646331"/>
          </a:xfrm>
          <a:prstGeom prst="rect">
            <a:avLst/>
          </a:prstGeom>
        </p:spPr>
        <p:txBody>
          <a:bodyPr wrap="square">
            <a:spAutoFit/>
          </a:bodyPr>
          <a:lstStyle/>
          <a:p>
            <a:pPr algn="ctr"/>
            <a:r>
              <a:rPr lang="da-DK" sz="3600" dirty="0">
                <a:latin typeface="Segoe UI Light" panose="020B0502040204020203" pitchFamily="34" charset="0"/>
              </a:rPr>
              <a:t>Find læreprogrammet på Code.org/Minecraft</a:t>
            </a:r>
          </a:p>
        </p:txBody>
      </p:sp>
      <p:sp>
        <p:nvSpPr>
          <p:cNvPr id="6" name="Title 5" hidden="1"/>
          <p:cNvSpPr>
            <a:spLocks noGrp="1"/>
          </p:cNvSpPr>
          <p:nvPr>
            <p:ph type="ctrTitle"/>
          </p:nvPr>
        </p:nvSpPr>
        <p:spPr/>
        <p:txBody>
          <a:bodyPr/>
          <a:lstStyle/>
          <a:p>
            <a:r>
              <a:rPr lang="da-DK"/>
              <a:t>Find dit læreprogram</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da-DK" dirty="0"/>
          </a:p>
        </p:txBody>
      </p:sp>
      <p:pic>
        <p:nvPicPr>
          <p:cNvPr id="7" name="Picture 6">
            <a:extLst>
              <a:ext uri="{FF2B5EF4-FFF2-40B4-BE49-F238E27FC236}">
                <a16:creationId xmlns:a16="http://schemas.microsoft.com/office/drawing/2014/main" id="{BCC35A31-9C2A-462D-8F93-3F54AE2B6C9D}"/>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da-DK" sz="3600">
                <a:solidFill>
                  <a:schemeClr val="bg1"/>
                </a:solidFill>
                <a:latin typeface="Segoe UI Light" panose="020B0502040204020203" pitchFamily="34" charset="0"/>
              </a:rPr>
              <a:t>Afslut</a:t>
            </a:r>
          </a:p>
        </p:txBody>
      </p:sp>
      <p:sp>
        <p:nvSpPr>
          <p:cNvPr id="4" name="Title 3" hidden="1"/>
          <p:cNvSpPr>
            <a:spLocks noGrp="1"/>
          </p:cNvSpPr>
          <p:nvPr>
            <p:ph type="ctrTitle"/>
          </p:nvPr>
        </p:nvSpPr>
        <p:spPr/>
        <p:txBody>
          <a:bodyPr/>
          <a:lstStyle/>
          <a:p>
            <a:r>
              <a:rPr lang="da-DK"/>
              <a:t>Afslut</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da-DK"/>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Spørgsmål</a:t>
            </a:r>
          </a:p>
        </p:txBody>
      </p:sp>
      <p:sp>
        <p:nvSpPr>
          <p:cNvPr id="15" name="Rectangle 14"/>
          <p:cNvSpPr/>
          <p:nvPr/>
        </p:nvSpPr>
        <p:spPr>
          <a:xfrm>
            <a:off x="4800601" y="1708730"/>
            <a:ext cx="3878942" cy="1754326"/>
          </a:xfrm>
          <a:prstGeom prst="rect">
            <a:avLst/>
          </a:prstGeom>
        </p:spPr>
        <p:txBody>
          <a:bodyPr wrap="square">
            <a:spAutoFit/>
          </a:bodyPr>
          <a:lstStyle/>
          <a:p>
            <a:r>
              <a:rPr lang="da-DK" sz="3600" dirty="0">
                <a:latin typeface="Segoe UI Light" panose="020B0502040204020203" pitchFamily="34" charset="0"/>
              </a:rPr>
              <a:t>Når du hører ordet "kodning", hvad tænker du så nu? </a:t>
            </a:r>
          </a:p>
        </p:txBody>
      </p:sp>
      <p:sp>
        <p:nvSpPr>
          <p:cNvPr id="4" name="Title 3" hidden="1"/>
          <p:cNvSpPr>
            <a:spLocks noGrp="1"/>
          </p:cNvSpPr>
          <p:nvPr>
            <p:ph type="ctrTitle"/>
          </p:nvPr>
        </p:nvSpPr>
        <p:spPr/>
        <p:txBody>
          <a:bodyPr/>
          <a:lstStyle/>
          <a:p>
            <a:r>
              <a:rPr lang="da-DK"/>
              <a:t>Hvad synes du så om kodning?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da-DK"/>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Spørgsmål</a:t>
            </a:r>
          </a:p>
        </p:txBody>
      </p:sp>
      <p:sp>
        <p:nvSpPr>
          <p:cNvPr id="15" name="Rectangle 14"/>
          <p:cNvSpPr/>
          <p:nvPr/>
        </p:nvSpPr>
        <p:spPr>
          <a:xfrm>
            <a:off x="4810959" y="326878"/>
            <a:ext cx="3899904" cy="3785652"/>
          </a:xfrm>
          <a:prstGeom prst="rect">
            <a:avLst/>
          </a:prstGeom>
        </p:spPr>
        <p:txBody>
          <a:bodyPr wrap="square">
            <a:spAutoFit/>
          </a:bodyPr>
          <a:lstStyle/>
          <a:p>
            <a:r>
              <a:rPr lang="da-DK" sz="3600" dirty="0">
                <a:latin typeface="Segoe UI Light" panose="020B0502040204020203" pitchFamily="34" charset="0"/>
              </a:rPr>
              <a:t>Hvad har du lyst til at skabe, som vil være sjovt for dig og dine venner? </a:t>
            </a:r>
          </a:p>
          <a:p>
            <a:r>
              <a:rPr lang="da-DK" dirty="0"/>
              <a:t> </a:t>
            </a:r>
          </a:p>
          <a:p>
            <a:r>
              <a:rPr lang="da-DK" sz="1800" dirty="0">
                <a:latin typeface="Segoe UI Light" panose="020B0502040204020203" pitchFamily="34" charset="0"/>
              </a:rPr>
              <a:t>Det kan være et spil, en hjemmeside, et program, en app – vær kreativ! </a:t>
            </a:r>
          </a:p>
        </p:txBody>
      </p:sp>
      <p:sp>
        <p:nvSpPr>
          <p:cNvPr id="4" name="Title 3" hidden="1"/>
          <p:cNvSpPr>
            <a:spLocks noGrp="1"/>
          </p:cNvSpPr>
          <p:nvPr>
            <p:ph type="ctrTitle"/>
          </p:nvPr>
        </p:nvSpPr>
        <p:spPr/>
        <p:txBody>
          <a:bodyPr/>
          <a:lstStyle/>
          <a:p>
            <a:r>
              <a:rPr lang="da-DK"/>
              <a:t>Hvad vil du gerne skabe?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da-DK"/>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da-DK" sz="3600" dirty="0">
                <a:solidFill>
                  <a:prstClr val="white"/>
                </a:solidFill>
                <a:latin typeface="Segoe UI Light" panose="020B0502040204020203" pitchFamily="34" charset="0"/>
              </a:rPr>
              <a:t>Hvad kan du lære som det næste? </a:t>
            </a:r>
          </a:p>
          <a:p>
            <a:pPr lvl="0"/>
            <a:r>
              <a:rPr lang="da-DK" sz="3600" dirty="0">
                <a:solidFill>
                  <a:prstClr val="white"/>
                </a:solidFill>
                <a:latin typeface="Segoe UI Light" panose="020B0502040204020203" pitchFamily="34" charset="0"/>
              </a:rPr>
              <a:t>Det behøver ikke at slutte her? </a:t>
            </a:r>
          </a:p>
          <a:p>
            <a:pPr lvl="0"/>
            <a:r>
              <a:rPr lang="da-DK"/>
              <a:t> </a:t>
            </a:r>
          </a:p>
          <a:p>
            <a:pPr lvl="0"/>
            <a:r>
              <a:rPr lang="da-DK" sz="1800" dirty="0">
                <a:solidFill>
                  <a:prstClr val="white"/>
                </a:solidFill>
                <a:latin typeface="Segoe UI Light" panose="020B0502040204020203" pitchFamily="34" charset="0"/>
              </a:rPr>
              <a:t>Nedenfor finder du trin til at fejre, fortsætte med at lære og have mere sjov!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latin typeface="Segoe UI Light" panose="020B0502040204020203" pitchFamily="34" charset="0"/>
              </a:rPr>
              <a:t>1</a:t>
            </a:r>
          </a:p>
        </p:txBody>
      </p:sp>
      <p:sp>
        <p:nvSpPr>
          <p:cNvPr id="49" name="Rectangle 48"/>
          <p:cNvSpPr/>
          <p:nvPr/>
        </p:nvSpPr>
        <p:spPr>
          <a:xfrm>
            <a:off x="563532" y="3057342"/>
            <a:ext cx="2488065" cy="523220"/>
          </a:xfrm>
          <a:prstGeom prst="rect">
            <a:avLst/>
          </a:prstGeom>
        </p:spPr>
        <p:txBody>
          <a:bodyPr wrap="square">
            <a:spAutoFit/>
          </a:bodyPr>
          <a:lstStyle/>
          <a:p>
            <a:r>
              <a:rPr lang="da-DK" sz="2800" spc="-30" dirty="0">
                <a:solidFill>
                  <a:schemeClr val="bg1"/>
                </a:solidFill>
                <a:latin typeface="Segoe UI Light" panose="020B0502040204020203" pitchFamily="34" charset="0"/>
              </a:rPr>
              <a:t>Få dit certifikat.</a:t>
            </a: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da-DK" sz="1800" dirty="0">
                <a:solidFill>
                  <a:schemeClr val="bg1"/>
                </a:solidFill>
                <a:latin typeface="Segoe UI Light" panose="020B0502040204020203" pitchFamily="34" charset="0"/>
              </a:rPr>
              <a:t>Tillykke! Du gjorde det! Du finder dit certifikat til sidst i læreprogrammet.</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latin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da-DK" sz="2800" dirty="0">
                <a:solidFill>
                  <a:schemeClr val="bg1"/>
                </a:solidFill>
                <a:latin typeface="Segoe UI Light" panose="020B0502040204020203" pitchFamily="34" charset="0"/>
              </a:rPr>
              <a:t>Spil mere.</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a-DK" sz="1800" dirty="0">
                <a:solidFill>
                  <a:schemeClr val="bg1"/>
                </a:solidFill>
                <a:latin typeface="Segoe UI Light" panose="020B0502040204020203" pitchFamily="34" charset="0"/>
              </a:rPr>
              <a:t>Upload dine kode til Minecraft: Education Edition for at se din kode komme til live i det virkelige spil!</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latin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da-DK" sz="2800" dirty="0">
                <a:solidFill>
                  <a:schemeClr val="bg1"/>
                </a:solidFill>
                <a:latin typeface="Segoe UI Light" panose="020B0502040204020203" pitchFamily="34" charset="0"/>
              </a:rPr>
              <a:t>Lær mere.</a:t>
            </a:r>
          </a:p>
        </p:txBody>
      </p:sp>
      <p:sp>
        <p:nvSpPr>
          <p:cNvPr id="55" name="Rectangle 54" descr="&#10;"/>
          <p:cNvSpPr/>
          <p:nvPr/>
        </p:nvSpPr>
        <p:spPr>
          <a:xfrm>
            <a:off x="6018618" y="365021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a-DK" sz="1800" dirty="0">
                <a:solidFill>
                  <a:schemeClr val="bg1"/>
                </a:solidFill>
                <a:latin typeface="Segoe UI Light" panose="020B0502040204020203" pitchFamily="34" charset="0"/>
              </a:rPr>
              <a:t>Find flere ressourcer på Microsoft.com/</a:t>
            </a:r>
          </a:p>
          <a:p>
            <a:r>
              <a:rPr lang="da-DK" sz="1800" dirty="0">
                <a:solidFill>
                  <a:schemeClr val="bg1"/>
                </a:solidFill>
                <a:latin typeface="Segoe UI Light" panose="020B0502040204020203" pitchFamily="34" charset="0"/>
              </a:rPr>
              <a:t>digitalskills</a:t>
            </a:r>
            <a:endParaRPr lang="da-DK"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da-DK"/>
              <a:t>Næste trin</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da-DK"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uppe af drenge og piger kigger op fra en delt laptop, hvor de arbejder, for at smile til kameraet&#10;" title="Gruppe af drenge og piger kigger op fra en delt laptop, hvor de arbejder, for at smile til kameraet"/>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ak, fordi du deltog i&#10;Hour of CodeTM&#10;"/>
          <p:cNvSpPr/>
          <p:nvPr/>
        </p:nvSpPr>
        <p:spPr>
          <a:xfrm>
            <a:off x="437177" y="2244267"/>
            <a:ext cx="7322866" cy="1200329"/>
          </a:xfrm>
          <a:prstGeom prst="rect">
            <a:avLst/>
          </a:prstGeom>
        </p:spPr>
        <p:txBody>
          <a:bodyPr wrap="square">
            <a:spAutoFit/>
          </a:bodyPr>
          <a:lstStyle/>
          <a:p>
            <a:r>
              <a:rPr lang="da-DK" sz="3600" dirty="0">
                <a:solidFill>
                  <a:schemeClr val="bg1"/>
                </a:solidFill>
                <a:latin typeface="Segoe UI Light" panose="020B0502040204020203" pitchFamily="34" charset="0"/>
              </a:rPr>
              <a:t>Tak, fordi du deltog </a:t>
            </a:r>
            <a:br>
              <a:rPr lang="da-DK" sz="3600" dirty="0">
                <a:solidFill>
                  <a:schemeClr val="bg1"/>
                </a:solidFill>
                <a:latin typeface="Segoe UI Light" panose="020B0502040204020203" pitchFamily="34" charset="0"/>
              </a:rPr>
            </a:br>
            <a:r>
              <a:rPr lang="da-DK" sz="3600" dirty="0">
                <a:solidFill>
                  <a:schemeClr val="bg1"/>
                </a:solidFill>
                <a:latin typeface="Segoe UI Light" panose="020B0502040204020203" pitchFamily="34" charset="0"/>
              </a:rPr>
              <a:t>i Minecraft Hour of Code™</a:t>
            </a:r>
          </a:p>
        </p:txBody>
      </p:sp>
      <p:sp>
        <p:nvSpPr>
          <p:cNvPr id="5" name="Title 4" hidden="1"/>
          <p:cNvSpPr>
            <a:spLocks noGrp="1"/>
          </p:cNvSpPr>
          <p:nvPr>
            <p:ph type="ctrTitle"/>
          </p:nvPr>
        </p:nvSpPr>
        <p:spPr/>
        <p:txBody>
          <a:bodyPr/>
          <a:lstStyle/>
          <a:p>
            <a:r>
              <a:rPr lang="da-DK"/>
              <a:t>Tak for din deltagelse!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da-DK"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chemeClr val="bg1"/>
                </a:solidFill>
                <a:effectLst/>
                <a:uLnTx/>
                <a:uFillTx/>
                <a:latin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a-DK"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chemeClr val="bg1"/>
                </a:solidFill>
                <a:effectLst/>
                <a:uLnTx/>
                <a:uFillTx/>
                <a:latin typeface="Calibri"/>
              </a:rPr>
              <a:t>© Code.org, 2017. Code.org®, CODE-logoet og Hour of Code® er varemærker tilhørende Code.org</a:t>
            </a:r>
            <a:endParaRPr kumimoji="0" lang="da-DK"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chemeClr val="bg1"/>
                </a:solidFill>
                <a:effectLst/>
                <a:uLnTx/>
                <a:uFillTx/>
                <a:latin typeface="Calibri"/>
              </a:rPr>
              <a:t>Mojang © 2017. "Minecraft" er et varemærke tilhørende Mojang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chemeClr val="bg1"/>
                </a:solidFill>
                <a:effectLst/>
                <a:uLnTx/>
                <a:uFillTx/>
                <a:latin typeface="Calibri"/>
              </a:rPr>
              <a:t>© 2017 Microsoft Corporation. Alle rettigheder forbeholdes.</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da-DK"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da-DK" dirty="0"/>
              <a:t>Velkommen til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da-DK"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Spørgsmål</a:t>
            </a:r>
          </a:p>
        </p:txBody>
      </p:sp>
      <p:sp>
        <p:nvSpPr>
          <p:cNvPr id="15" name="Rectangle 14"/>
          <p:cNvSpPr/>
          <p:nvPr/>
        </p:nvSpPr>
        <p:spPr>
          <a:xfrm>
            <a:off x="4876370" y="1840055"/>
            <a:ext cx="3946352" cy="2524409"/>
          </a:xfrm>
          <a:prstGeom prst="rect">
            <a:avLst/>
          </a:prstGeom>
        </p:spPr>
        <p:txBody>
          <a:bodyPr wrap="square">
            <a:spAutoFit/>
          </a:bodyPr>
          <a:lstStyle/>
          <a:p>
            <a:r>
              <a:rPr lang="da-DK" sz="3600" dirty="0">
                <a:latin typeface="Segoe UI Light" panose="020B0502040204020203" pitchFamily="34" charset="0"/>
              </a:rPr>
              <a:t>Når du hører ordet "kodning", hvad tænker du så?</a:t>
            </a:r>
          </a:p>
          <a:p>
            <a:r>
              <a:rPr lang="da-DK" dirty="0"/>
              <a:t> </a:t>
            </a:r>
          </a:p>
          <a:p>
            <a:r>
              <a:rPr lang="da-DK" sz="1800" dirty="0">
                <a:latin typeface="Segoe UI Light" panose="020B0502040204020203" pitchFamily="34" charset="0"/>
              </a:rPr>
              <a:t>Brug 2 minutter på at fortælle dine venner, og giv så hele gruppen besked! </a:t>
            </a:r>
            <a:endParaRPr lang="da-DK" sz="1800" dirty="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da-DK"/>
              <a:t>Hvad ved du om "kodning"?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da-DK"/>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da-DK" dirty="0"/>
              <a:t>Hour of Code™-video fra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da-DK"/>
          </a:p>
        </p:txBody>
      </p:sp>
      <p:pic>
        <p:nvPicPr>
          <p:cNvPr id="2" name="Picture 4">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2" y="0"/>
            <a:ext cx="9116501" cy="5715000"/>
          </a:xfrm>
          <a:prstGeom prst="rect">
            <a:avLst/>
          </a:prstGeom>
        </p:spPr>
      </p:pic>
      <p:sp>
        <p:nvSpPr>
          <p:cNvPr id="6" name="Title 5" hidden="1"/>
          <p:cNvSpPr>
            <a:spLocks noGrp="1"/>
          </p:cNvSpPr>
          <p:nvPr>
            <p:ph type="ctrTitle"/>
          </p:nvPr>
        </p:nvSpPr>
        <p:spPr/>
        <p:txBody>
          <a:bodyPr/>
          <a:lstStyle/>
          <a:p>
            <a:r>
              <a:rPr lang="da-DK"/>
              <a:t>Det er ikke dette</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da-DK"/>
          </a:p>
        </p:txBody>
      </p:sp>
      <p:grpSp>
        <p:nvGrpSpPr>
          <p:cNvPr id="7" name="Group 6"/>
          <p:cNvGrpSpPr/>
          <p:nvPr/>
        </p:nvGrpSpPr>
        <p:grpSpPr>
          <a:xfrm>
            <a:off x="4571999" y="2042088"/>
            <a:ext cx="4331369" cy="1473035"/>
            <a:chOff x="4571999" y="2042088"/>
            <a:chExt cx="4331369" cy="14730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Det er ikke dette.</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uppe af teenagedrenge og -piger kigger op fra en delt laptop, hvor de arbejder, for at smile til kameraet&#10;" title="Gruppe af teenagedrenge og -piger kigger op fra en delt laptop, hvor de arbejder, for at smile til kameraet"/>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da-DK" sz="3600" dirty="0">
                <a:solidFill>
                  <a:schemeClr val="bg1"/>
                </a:solidFill>
                <a:latin typeface="Segoe UI Light" panose="020B0502040204020203" pitchFamily="34" charset="0"/>
              </a:rPr>
              <a:t>Det er muligvis dette.</a:t>
            </a:r>
          </a:p>
        </p:txBody>
      </p:sp>
      <p:sp>
        <p:nvSpPr>
          <p:cNvPr id="6" name="Title 5" hidden="1"/>
          <p:cNvSpPr>
            <a:spLocks noGrp="1"/>
          </p:cNvSpPr>
          <p:nvPr>
            <p:ph type="ctrTitle"/>
          </p:nvPr>
        </p:nvSpPr>
        <p:spPr/>
        <p:txBody>
          <a:bodyPr/>
          <a:lstStyle/>
          <a:p>
            <a:r>
              <a:rPr lang="da-DK"/>
              <a:t>Det er heller ikke dette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da-DK"/>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62656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539137" cy="597994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Det er dette.</a:t>
            </a:r>
          </a:p>
        </p:txBody>
      </p:sp>
      <p:sp>
        <p:nvSpPr>
          <p:cNvPr id="3" name="Title 2" hidden="1"/>
          <p:cNvSpPr>
            <a:spLocks noGrp="1"/>
          </p:cNvSpPr>
          <p:nvPr>
            <p:ph type="ctrTitle"/>
          </p:nvPr>
        </p:nvSpPr>
        <p:spPr/>
        <p:txBody>
          <a:bodyPr/>
          <a:lstStyle/>
          <a:p>
            <a:r>
              <a:rPr lang="da-DK"/>
              <a:t>Det er dette!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da-DK"/>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da-DK" sz="3600">
                <a:solidFill>
                  <a:schemeClr val="bg1"/>
                </a:solidFill>
                <a:latin typeface="Segoe UI Light" panose="020B0502040204020203" pitchFamily="34" charset="0"/>
              </a:rPr>
              <a:t>Bare for sjov...</a:t>
            </a:r>
          </a:p>
        </p:txBody>
      </p:sp>
      <p:sp>
        <p:nvSpPr>
          <p:cNvPr id="5" name="Title 4" hidden="1"/>
          <p:cNvSpPr>
            <a:spLocks noGrp="1"/>
          </p:cNvSpPr>
          <p:nvPr>
            <p:ph type="ctrTitle"/>
          </p:nvPr>
        </p:nvSpPr>
        <p:spPr/>
        <p:txBody>
          <a:bodyPr/>
          <a:lstStyle/>
          <a:p>
            <a:r>
              <a:rPr lang="da-DK"/>
              <a:t>Bare for sjov</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da-DK"/>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n dreng og pige samarbejder på mobilenheder&#10;" title="En dreng og pige samarbejder på mobilenheder"/>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da-DK" sz="3600">
                <a:solidFill>
                  <a:schemeClr val="bg1"/>
                </a:solidFill>
                <a:latin typeface="Segoe UI Light" panose="020B0502040204020203" pitchFamily="34" charset="0"/>
              </a:rPr>
              <a:t>Det er dette.</a:t>
            </a:r>
          </a:p>
        </p:txBody>
      </p:sp>
      <p:sp>
        <p:nvSpPr>
          <p:cNvPr id="4" name="Title 3" hidden="1"/>
          <p:cNvSpPr>
            <a:spLocks noGrp="1"/>
          </p:cNvSpPr>
          <p:nvPr>
            <p:ph type="ctrTitle"/>
          </p:nvPr>
        </p:nvSpPr>
        <p:spPr/>
        <p:txBody>
          <a:bodyPr/>
          <a:lstStyle/>
          <a:p>
            <a:r>
              <a:rPr lang="da-DK"/>
              <a:t>Det er faktisk dette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da-DK"/>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3436</Words>
  <Application>Microsoft Office PowerPoint</Application>
  <PresentationFormat>On-screen Show (16:10)</PresentationFormat>
  <Paragraphs>500</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Velkommen til Hour of Code™ </vt:lpstr>
      <vt:lpstr>Lad os snakke om kodning </vt:lpstr>
      <vt:lpstr>Hvad ved du om "kodning"? </vt:lpstr>
      <vt:lpstr>Hour of Code™-video fra Code.org </vt:lpstr>
      <vt:lpstr>Det er ikke dette</vt:lpstr>
      <vt:lpstr>Det er heller ikke dette </vt:lpstr>
      <vt:lpstr>Det er dette! </vt:lpstr>
      <vt:lpstr>Bare for sjov</vt:lpstr>
      <vt:lpstr>Det er faktisk dette </vt:lpstr>
      <vt:lpstr>Og dette </vt:lpstr>
      <vt:lpstr>Kodning handler om</vt:lpstr>
      <vt:lpstr>Problemløsning </vt:lpstr>
      <vt:lpstr>Kreativitet</vt:lpstr>
      <vt:lpstr>Samarbejde</vt:lpstr>
      <vt:lpstr>Hvad kan du godt lide at lave? </vt:lpstr>
      <vt:lpstr>Gør dine interesser levende </vt:lpstr>
      <vt:lpstr>Brug din læring </vt:lpstr>
      <vt:lpstr>Sådan foregår det </vt:lpstr>
      <vt:lpstr>Sådan foregår det </vt:lpstr>
      <vt:lpstr>Find dit læreprogram</vt:lpstr>
      <vt:lpstr>Afslut</vt:lpstr>
      <vt:lpstr>Hvad synes du så om kodning? </vt:lpstr>
      <vt:lpstr>Hvad vil du gerne skabe? </vt:lpstr>
      <vt:lpstr>Næste trin</vt:lpstr>
      <vt:lpstr>Tak for din deltagelse! </vt:lpstr>
      <vt:lpstr>Velkommen til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revision>36</cp:revision>
  <dcterms:modified xsi:type="dcterms:W3CDTF">2017-11-02T07:03:04Z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